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257" r:id="rId3"/>
    <p:sldId id="259" r:id="rId4"/>
    <p:sldId id="260" r:id="rId5"/>
    <p:sldId id="261" r:id="rId6"/>
    <p:sldId id="262" r:id="rId7"/>
    <p:sldId id="264" r:id="rId8"/>
    <p:sldId id="265" r:id="rId9"/>
    <p:sldId id="266" r:id="rId10"/>
    <p:sldId id="267" r:id="rId11"/>
    <p:sldId id="268" r:id="rId12"/>
    <p:sldId id="269" r:id="rId13"/>
    <p:sldId id="270" r:id="rId14"/>
    <p:sldId id="271" r:id="rId15"/>
    <p:sldId id="275" r:id="rId16"/>
    <p:sldId id="276" r:id="rId17"/>
    <p:sldId id="272" r:id="rId18"/>
    <p:sldId id="274" r:id="rId19"/>
  </p:sldIdLst>
  <p:sldSz cx="12192000" cy="6858000"/>
  <p:notesSz cx="68580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9" autoAdjust="0"/>
    <p:restoredTop sz="94660"/>
  </p:normalViewPr>
  <p:slideViewPr>
    <p:cSldViewPr snapToGrid="0">
      <p:cViewPr>
        <p:scale>
          <a:sx n="50" d="100"/>
          <a:sy n="50" d="100"/>
        </p:scale>
        <p:origin x="-486" y="-588"/>
      </p:cViewPr>
      <p:guideLst>
        <p:guide orient="horz" pos="2160"/>
        <p:guide pos="3840"/>
      </p:guideLst>
    </p:cSldViewPr>
  </p:slideViewPr>
  <p:notesTextViewPr>
    <p:cViewPr>
      <p:scale>
        <a:sx n="1" d="1"/>
        <a:sy n="1" d="1"/>
      </p:scale>
      <p:origin x="0" y="0"/>
    </p:cViewPr>
  </p:notesTextViewPr>
  <p:sorterViewPr>
    <p:cViewPr>
      <p:scale>
        <a:sx n="100" d="100"/>
        <a:sy n="100" d="100"/>
      </p:scale>
      <p:origin x="0" y="48"/>
    </p:cViewPr>
  </p:sorterViewPr>
  <p:notesViewPr>
    <p:cSldViewPr snapToGrid="0">
      <p:cViewPr varScale="1">
        <p:scale>
          <a:sx n="92" d="100"/>
          <a:sy n="92" d="100"/>
        </p:scale>
        <p:origin x="-1704" y="-120"/>
      </p:cViewPr>
      <p:guideLst>
        <p:guide orient="horz" pos="290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0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010"/>
          </a:xfrm>
          <a:prstGeom prst="rect">
            <a:avLst/>
          </a:prstGeom>
        </p:spPr>
        <p:txBody>
          <a:bodyPr vert="horz" lIns="91440" tIns="45720" rIns="91440" bIns="45720" rtlCol="0"/>
          <a:lstStyle>
            <a:lvl1pPr algn="r">
              <a:defRPr sz="1200"/>
            </a:lvl1pPr>
          </a:lstStyle>
          <a:p>
            <a:fld id="{CB376A34-BA1A-4600-83EB-8B61D353FBC6}" type="datetimeFigureOut">
              <a:rPr lang="en-US" smtClean="0"/>
              <a:t>8/30/2017</a:t>
            </a:fld>
            <a:endParaRPr lang="en-US"/>
          </a:p>
        </p:txBody>
      </p:sp>
      <p:sp>
        <p:nvSpPr>
          <p:cNvPr id="4" name="Footer Placeholder 3"/>
          <p:cNvSpPr>
            <a:spLocks noGrp="1"/>
          </p:cNvSpPr>
          <p:nvPr>
            <p:ph type="ftr" sz="quarter" idx="2"/>
          </p:nvPr>
        </p:nvSpPr>
        <p:spPr>
          <a:xfrm>
            <a:off x="0" y="8757590"/>
            <a:ext cx="2971800" cy="4610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57590"/>
            <a:ext cx="2971800" cy="461010"/>
          </a:xfrm>
          <a:prstGeom prst="rect">
            <a:avLst/>
          </a:prstGeom>
        </p:spPr>
        <p:txBody>
          <a:bodyPr vert="horz" lIns="91440" tIns="45720" rIns="91440" bIns="45720" rtlCol="0" anchor="b"/>
          <a:lstStyle>
            <a:lvl1pPr algn="r">
              <a:defRPr sz="1200"/>
            </a:lvl1pPr>
          </a:lstStyle>
          <a:p>
            <a:fld id="{4EF9C530-952E-49BD-A512-7129FF2BCB53}" type="slidenum">
              <a:rPr lang="en-US" smtClean="0"/>
              <a:t>‹#›</a:t>
            </a:fld>
            <a:endParaRPr lang="en-US"/>
          </a:p>
        </p:txBody>
      </p:sp>
    </p:spTree>
    <p:extLst>
      <p:ext uri="{BB962C8B-B14F-4D97-AF65-F5344CB8AC3E}">
        <p14:creationId xmlns:p14="http://schemas.microsoft.com/office/powerpoint/2010/main" val="838858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0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61010"/>
          </a:xfrm>
          <a:prstGeom prst="rect">
            <a:avLst/>
          </a:prstGeom>
        </p:spPr>
        <p:txBody>
          <a:bodyPr vert="horz" lIns="91440" tIns="45720" rIns="91440" bIns="45720" rtlCol="0"/>
          <a:lstStyle>
            <a:lvl1pPr algn="r">
              <a:defRPr sz="1200"/>
            </a:lvl1pPr>
          </a:lstStyle>
          <a:p>
            <a:fld id="{5C7AD3B3-D549-491F-B064-471B9D933E75}" type="datetimeFigureOut">
              <a:rPr lang="en-US" smtClean="0"/>
              <a:t>8/30/2017</a:t>
            </a:fld>
            <a:endParaRPr lang="en-US"/>
          </a:p>
        </p:txBody>
      </p:sp>
      <p:sp>
        <p:nvSpPr>
          <p:cNvPr id="4" name="Slide Image Placeholder 3"/>
          <p:cNvSpPr>
            <a:spLocks noGrp="1" noRot="1" noChangeAspect="1"/>
          </p:cNvSpPr>
          <p:nvPr>
            <p:ph type="sldImg" idx="2"/>
          </p:nvPr>
        </p:nvSpPr>
        <p:spPr>
          <a:xfrm>
            <a:off x="355600" y="692150"/>
            <a:ext cx="61468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79595"/>
            <a:ext cx="5486400" cy="414909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056"/>
            <a:ext cx="2971800" cy="4610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757056"/>
            <a:ext cx="2971800" cy="461010"/>
          </a:xfrm>
          <a:prstGeom prst="rect">
            <a:avLst/>
          </a:prstGeom>
        </p:spPr>
        <p:txBody>
          <a:bodyPr vert="horz" lIns="91440" tIns="45720" rIns="91440" bIns="45720" rtlCol="0" anchor="b"/>
          <a:lstStyle>
            <a:lvl1pPr algn="r">
              <a:defRPr sz="1200"/>
            </a:lvl1pPr>
          </a:lstStyle>
          <a:p>
            <a:fld id="{B507B8DA-7F29-464C-A676-F2419204F249}" type="slidenum">
              <a:rPr lang="en-US" smtClean="0"/>
              <a:t>‹#›</a:t>
            </a:fld>
            <a:endParaRPr lang="en-US"/>
          </a:p>
        </p:txBody>
      </p:sp>
    </p:spTree>
    <p:extLst>
      <p:ext uri="{BB962C8B-B14F-4D97-AF65-F5344CB8AC3E}">
        <p14:creationId xmlns:p14="http://schemas.microsoft.com/office/powerpoint/2010/main" val="2774497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507B8DA-7F29-464C-A676-F2419204F249}" type="slidenum">
              <a:rPr lang="en-US" smtClean="0"/>
              <a:t>15</a:t>
            </a:fld>
            <a:endParaRPr lang="en-US"/>
          </a:p>
        </p:txBody>
      </p:sp>
    </p:spTree>
    <p:extLst>
      <p:ext uri="{BB962C8B-B14F-4D97-AF65-F5344CB8AC3E}">
        <p14:creationId xmlns:p14="http://schemas.microsoft.com/office/powerpoint/2010/main" val="317745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508000" y="4853412"/>
            <a:ext cx="112776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39DF68B-D3AD-42BF-A913-A1AD6A694833}" type="datetimeFigureOut">
              <a:rPr lang="en-US" smtClean="0"/>
              <a:t>8/30/2017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10972800" y="6473952"/>
            <a:ext cx="1011936" cy="246888"/>
          </a:xfrm>
        </p:spPr>
        <p:txBody>
          <a:bodyPr/>
          <a:lstStyle/>
          <a:p>
            <a:fld id="{FA989BA4-E156-4CA5-92B0-F25BFBDA10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9DF68B-D3AD-42BF-A913-A1AD6A694833}"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89BA4-E156-4CA5-92B0-F25BFBDA10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549277"/>
            <a:ext cx="2438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549277"/>
            <a:ext cx="83312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9DF68B-D3AD-42BF-A913-A1AD6A694833}"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89BA4-E156-4CA5-92B0-F25BFBDA10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39DF68B-D3AD-42BF-A913-A1AD6A694833}" type="datetimeFigureOut">
              <a:rPr lang="en-US" smtClean="0"/>
              <a:t>8/30/2017</a:t>
            </a:fld>
            <a:endParaRPr lang="en-US"/>
          </a:p>
        </p:txBody>
      </p:sp>
      <p:sp>
        <p:nvSpPr>
          <p:cNvPr id="19" name="Footer Placeholder 18"/>
          <p:cNvSpPr>
            <a:spLocks noGrp="1"/>
          </p:cNvSpPr>
          <p:nvPr>
            <p:ph type="ftr" sz="quarter" idx="11"/>
          </p:nvPr>
        </p:nvSpPr>
        <p:spPr>
          <a:xfrm>
            <a:off x="4775200" y="76201"/>
            <a:ext cx="3860800" cy="288925"/>
          </a:xfrm>
        </p:spPr>
        <p:txBody>
          <a:bodyPr/>
          <a:lstStyle/>
          <a:p>
            <a:endParaRPr lang="en-US"/>
          </a:p>
        </p:txBody>
      </p:sp>
      <p:sp>
        <p:nvSpPr>
          <p:cNvPr id="16" name="Slide Number Placeholder 15"/>
          <p:cNvSpPr>
            <a:spLocks noGrp="1"/>
          </p:cNvSpPr>
          <p:nvPr>
            <p:ph type="sldNum" sz="quarter" idx="12"/>
          </p:nvPr>
        </p:nvSpPr>
        <p:spPr>
          <a:xfrm>
            <a:off x="10972800" y="6473952"/>
            <a:ext cx="1011936" cy="246888"/>
          </a:xfrm>
        </p:spPr>
        <p:txBody>
          <a:bodyPr/>
          <a:lstStyle/>
          <a:p>
            <a:fld id="{FA989BA4-E156-4CA5-92B0-F25BFBDA10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39DF68B-D3AD-42BF-A913-A1AD6A694833}" type="datetimeFigureOut">
              <a:rPr lang="en-US" smtClean="0"/>
              <a:t>8/30/2017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A989BA4-E156-4CA5-92B0-F25BFBDA102B}" type="slidenum">
              <a:rPr lang="en-US" smtClean="0"/>
              <a:t>‹#›</a:t>
            </a:fld>
            <a:endParaRPr lang="en-US"/>
          </a:p>
        </p:txBody>
      </p:sp>
      <p:sp>
        <p:nvSpPr>
          <p:cNvPr id="8" name="Title 7"/>
          <p:cNvSpPr>
            <a:spLocks noGrp="1"/>
          </p:cNvSpPr>
          <p:nvPr>
            <p:ph type="title"/>
          </p:nvPr>
        </p:nvSpPr>
        <p:spPr>
          <a:xfrm>
            <a:off x="240633" y="2947086"/>
            <a:ext cx="115824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39DF68B-D3AD-42BF-A913-A1AD6A694833}" type="datetimeFigureOut">
              <a:rPr lang="en-US" smtClean="0"/>
              <a:t>8/30/2017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A989BA4-E156-4CA5-92B0-F25BFBDA10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406400" y="5410200"/>
            <a:ext cx="114808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39DF68B-D3AD-42BF-A913-A1AD6A694833}" type="datetimeFigureOut">
              <a:rPr lang="en-US" smtClean="0"/>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972800" y="6477000"/>
            <a:ext cx="1016000" cy="246888"/>
          </a:xfrm>
        </p:spPr>
        <p:txBody>
          <a:bodyPr/>
          <a:lstStyle/>
          <a:p>
            <a:fld id="{FA989BA4-E156-4CA5-92B0-F25BFBDA102B}" type="slidenum">
              <a:rPr lang="en-US" smtClean="0"/>
              <a:t>‹#›</a:t>
            </a:fld>
            <a:endParaRPr lang="en-US"/>
          </a:p>
        </p:txBody>
      </p:sp>
      <p:sp>
        <p:nvSpPr>
          <p:cNvPr id="11" name="Straight Connector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02336" y="457200"/>
            <a:ext cx="115824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39DF68B-D3AD-42BF-A913-A1AD6A694833}" type="datetimeFigureOut">
              <a:rPr lang="en-US" smtClean="0"/>
              <a:t>8/30/2017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989BA4-E156-4CA5-92B0-F25BFBDA10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9DF68B-D3AD-42BF-A913-A1AD6A694833}" type="datetimeFigureOut">
              <a:rPr lang="en-US" smtClean="0"/>
              <a:t>8/30/2017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89BA4-E156-4CA5-92B0-F25BFBDA10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609600" y="5486400"/>
            <a:ext cx="112776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39DF68B-D3AD-42BF-A913-A1AD6A694833}" type="datetimeFigureOut">
              <a:rPr lang="en-US" smtClean="0"/>
              <a:t>8/30/2017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989BA4-E156-4CA5-92B0-F25BFBDA10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39DF68B-D3AD-42BF-A913-A1AD6A694833}" type="datetimeFigureOut">
              <a:rPr lang="en-US" smtClean="0"/>
              <a:t>8/30/2017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A989BA4-E156-4CA5-92B0-F25BFBDA102B}" type="slidenum">
              <a:rPr lang="en-US" smtClean="0"/>
              <a:t>‹#›</a:t>
            </a:fld>
            <a:endParaRPr lang="en-US"/>
          </a:p>
        </p:txBody>
      </p:sp>
      <p:sp>
        <p:nvSpPr>
          <p:cNvPr id="17" name="Title 16"/>
          <p:cNvSpPr>
            <a:spLocks noGrp="1"/>
          </p:cNvSpPr>
          <p:nvPr>
            <p:ph type="title"/>
          </p:nvPr>
        </p:nvSpPr>
        <p:spPr>
          <a:xfrm>
            <a:off x="508000" y="4993760"/>
            <a:ext cx="78232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E39DF68B-D3AD-42BF-A913-A1AD6A694833}" type="datetimeFigureOut">
              <a:rPr lang="en-US" smtClean="0"/>
              <a:t>8/30/2017</a:t>
            </a:fld>
            <a:endParaRPr lang="en-US"/>
          </a:p>
        </p:txBody>
      </p:sp>
      <p:sp>
        <p:nvSpPr>
          <p:cNvPr id="28" name="Footer Placeholder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A989BA4-E156-4CA5-92B0-F25BFBDA102B}" type="slidenum">
              <a:rPr lang="en-US" smtClean="0"/>
              <a:t>‹#›</a:t>
            </a:fld>
            <a:endParaRPr lang="en-US"/>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Process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8475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C00000"/>
                </a:solidFill>
              </a:rPr>
              <a:t>Serving in the military is an excellent way for young people to understand other cultures and increase their global awareness.  </a:t>
            </a:r>
            <a:r>
              <a:rPr lang="en-US" dirty="0" smtClean="0">
                <a:solidFill>
                  <a:schemeClr val="tx1"/>
                </a:solidFill>
              </a:rPr>
              <a:t>According to the Department of Defense, there are approximately 800 U.S. military bases and posts outside the continental United States.  </a:t>
            </a:r>
            <a:r>
              <a:rPr lang="en-US" dirty="0">
                <a:solidFill>
                  <a:schemeClr val="tx1"/>
                </a:solidFill>
              </a:rPr>
              <a:t>T</a:t>
            </a:r>
            <a:r>
              <a:rPr lang="en-US" dirty="0" smtClean="0">
                <a:solidFill>
                  <a:schemeClr val="tx1"/>
                </a:solidFill>
              </a:rPr>
              <a:t>he average soldier is assigned to, or serves at, an overseas post for more than half of their enlistment.  The U.S. military has established very strong ties and partnerships with countries on every continent.  Military personnel stationed at these overseas locations have a unique opportunity to learn about the local cultures and interact with the local populations.  </a:t>
            </a:r>
            <a:r>
              <a:rPr lang="en-US" dirty="0" smtClean="0">
                <a:solidFill>
                  <a:schemeClr val="accent2">
                    <a:lumMod val="50000"/>
                  </a:schemeClr>
                </a:solidFill>
              </a:rPr>
              <a:t>These experiences help them to understand the differences and similarities in all people and teach them respect for self and others.  </a:t>
            </a:r>
            <a:endParaRPr lang="en-US" dirty="0">
              <a:solidFill>
                <a:schemeClr val="accent2">
                  <a:lumMod val="50000"/>
                </a:schemeClr>
              </a:solidFill>
            </a:endParaRPr>
          </a:p>
        </p:txBody>
      </p:sp>
    </p:spTree>
    <p:extLst>
      <p:ext uri="{BB962C8B-B14F-4D97-AF65-F5344CB8AC3E}">
        <p14:creationId xmlns:p14="http://schemas.microsoft.com/office/powerpoint/2010/main" val="2456444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Last paragraph</a:t>
            </a:r>
          </a:p>
          <a:p>
            <a:pPr lvl="1"/>
            <a:r>
              <a:rPr lang="en-US" dirty="0" smtClean="0"/>
              <a:t>Summarizes and restates thesis</a:t>
            </a:r>
          </a:p>
          <a:p>
            <a:pPr lvl="1"/>
            <a:r>
              <a:rPr lang="en-US" dirty="0" smtClean="0"/>
              <a:t>Reiterates major points</a:t>
            </a:r>
          </a:p>
          <a:p>
            <a:pPr lvl="1"/>
            <a:r>
              <a:rPr lang="en-US" dirty="0" smtClean="0"/>
              <a:t>For a persuasive essay, include a “Call to Action.”</a:t>
            </a:r>
          </a:p>
          <a:p>
            <a:pPr lvl="1"/>
            <a:endParaRPr lang="en-US" dirty="0" smtClean="0"/>
          </a:p>
          <a:p>
            <a:pPr lvl="1"/>
            <a:endParaRPr lang="en-US" dirty="0"/>
          </a:p>
        </p:txBody>
      </p:sp>
    </p:spTree>
    <p:extLst>
      <p:ext uri="{BB962C8B-B14F-4D97-AF65-F5344CB8AC3E}">
        <p14:creationId xmlns:p14="http://schemas.microsoft.com/office/powerpoint/2010/main" val="1730498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Example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FF0000"/>
                </a:solidFill>
              </a:rPr>
              <a:t>The U.S. military is a great way for young people to develop many of the skills they will need throughout life while serving their country.  They have the opportunity to travel the globe and experience difference countries and cultures.  Through these experiences, they gain wisdom, maturity, and respect for self and others while learning discipline and taking pride in a job well done</a:t>
            </a:r>
            <a:r>
              <a:rPr lang="en-US" dirty="0" smtClean="0"/>
              <a:t>.  </a:t>
            </a:r>
            <a:r>
              <a:rPr lang="en-US" dirty="0" smtClean="0">
                <a:solidFill>
                  <a:srgbClr val="FF0000"/>
                </a:solidFill>
              </a:rPr>
              <a:t>The military is on the leading edge of technology development and many skills learned while serving are in demand in the civilian job market.  </a:t>
            </a:r>
            <a:r>
              <a:rPr lang="en-US" dirty="0" smtClean="0"/>
              <a:t>The U.S. Congress should pass a bill making it mandatory that all high school graduates serve, at least, two years in the military upon graduation</a:t>
            </a:r>
            <a:r>
              <a:rPr lang="en-US" dirty="0" smtClean="0">
                <a:solidFill>
                  <a:srgbClr val="0070C0"/>
                </a:solidFill>
              </a:rPr>
              <a:t>.  I urge you to sign a petition and demand that your representative support such a bill.  </a:t>
            </a:r>
            <a:r>
              <a:rPr lang="en-US" dirty="0" smtClean="0"/>
              <a:t>Don’t be one of the 99 percent that does nothing to protect our freedoms.  </a:t>
            </a:r>
            <a:endParaRPr lang="en-US" dirty="0"/>
          </a:p>
        </p:txBody>
      </p:sp>
    </p:spTree>
    <p:extLst>
      <p:ext uri="{BB962C8B-B14F-4D97-AF65-F5344CB8AC3E}">
        <p14:creationId xmlns:p14="http://schemas.microsoft.com/office/powerpoint/2010/main" val="2531441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a:t>
            </a:r>
            <a:endParaRPr lang="en-US" dirty="0"/>
          </a:p>
        </p:txBody>
      </p:sp>
      <p:sp>
        <p:nvSpPr>
          <p:cNvPr id="3" name="Content Placeholder 2"/>
          <p:cNvSpPr>
            <a:spLocks noGrp="1"/>
          </p:cNvSpPr>
          <p:nvPr>
            <p:ph idx="1"/>
          </p:nvPr>
        </p:nvSpPr>
        <p:spPr/>
        <p:txBody>
          <a:bodyPr/>
          <a:lstStyle/>
          <a:p>
            <a:r>
              <a:rPr lang="en-US" dirty="0" smtClean="0"/>
              <a:t>Six Writing Traits (Ideas, Organization, Word Choice, Voice, Conventions, Sentence Fluency)</a:t>
            </a:r>
          </a:p>
          <a:p>
            <a:pPr lvl="1"/>
            <a:r>
              <a:rPr lang="en-US" dirty="0" smtClean="0"/>
              <a:t>Use Writing Guide</a:t>
            </a:r>
          </a:p>
          <a:p>
            <a:pPr lvl="1"/>
            <a:r>
              <a:rPr lang="en-US" dirty="0" smtClean="0"/>
              <a:t>Self Edit and Peer Edit </a:t>
            </a:r>
          </a:p>
          <a:p>
            <a:pPr lvl="1"/>
            <a:r>
              <a:rPr lang="en-US" dirty="0" smtClean="0"/>
              <a:t>Don’t always have to look for all six traits.</a:t>
            </a:r>
          </a:p>
          <a:p>
            <a:pPr lvl="2"/>
            <a:r>
              <a:rPr lang="en-US" dirty="0" smtClean="0"/>
              <a:t>Concentrate on one at a time.</a:t>
            </a:r>
          </a:p>
          <a:p>
            <a:pPr lvl="2"/>
            <a:r>
              <a:rPr lang="en-US" dirty="0" smtClean="0"/>
              <a:t>Always look for conventions.</a:t>
            </a:r>
          </a:p>
          <a:p>
            <a:pPr lvl="1"/>
            <a:endParaRPr lang="en-US" dirty="0"/>
          </a:p>
        </p:txBody>
      </p:sp>
    </p:spTree>
    <p:extLst>
      <p:ext uri="{BB962C8B-B14F-4D97-AF65-F5344CB8AC3E}">
        <p14:creationId xmlns:p14="http://schemas.microsoft.com/office/powerpoint/2010/main" val="901603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6415" y="121049"/>
            <a:ext cx="5068519" cy="6568275"/>
          </a:xfrm>
        </p:spPr>
      </p:pic>
    </p:spTree>
    <p:extLst>
      <p:ext uri="{BB962C8B-B14F-4D97-AF65-F5344CB8AC3E}">
        <p14:creationId xmlns:p14="http://schemas.microsoft.com/office/powerpoint/2010/main" val="15466381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Example</a:t>
            </a:r>
            <a:endParaRPr lang="en-US" dirty="0"/>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104007" y="1174312"/>
            <a:ext cx="6738152" cy="5525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1171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page</a:t>
            </a:r>
            <a:endParaRPr lang="en-US" dirty="0"/>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51875" y="1233996"/>
            <a:ext cx="4081967" cy="5278792"/>
          </a:xfrm>
        </p:spPr>
      </p:pic>
      <p:sp>
        <p:nvSpPr>
          <p:cNvPr id="11" name="TextBox 10"/>
          <p:cNvSpPr txBox="1"/>
          <p:nvPr/>
        </p:nvSpPr>
        <p:spPr>
          <a:xfrm>
            <a:off x="204186" y="1731144"/>
            <a:ext cx="4483343" cy="923330"/>
          </a:xfrm>
          <a:prstGeom prst="rect">
            <a:avLst/>
          </a:prstGeom>
          <a:noFill/>
        </p:spPr>
        <p:txBody>
          <a:bodyPr wrap="none" rtlCol="0">
            <a:spAutoFit/>
          </a:bodyPr>
          <a:lstStyle/>
          <a:p>
            <a:endParaRPr lang="en-US" dirty="0" smtClean="0"/>
          </a:p>
          <a:p>
            <a:r>
              <a:rPr lang="en-US" dirty="0" smtClean="0"/>
              <a:t>Last, First. “Title”. Website Name. Date. </a:t>
            </a:r>
            <a:endParaRPr lang="en-US" dirty="0"/>
          </a:p>
          <a:p>
            <a:r>
              <a:rPr lang="en-US" dirty="0" smtClean="0"/>
              <a:t>    Website Address. Date retrieved from site.</a:t>
            </a:r>
            <a:endParaRPr lang="en-US" dirty="0"/>
          </a:p>
        </p:txBody>
      </p:sp>
      <p:sp>
        <p:nvSpPr>
          <p:cNvPr id="12" name="TextBox 11"/>
          <p:cNvSpPr txBox="1"/>
          <p:nvPr/>
        </p:nvSpPr>
        <p:spPr>
          <a:xfrm>
            <a:off x="204186" y="2796466"/>
            <a:ext cx="4403325" cy="3139321"/>
          </a:xfrm>
          <a:prstGeom prst="rect">
            <a:avLst/>
          </a:prstGeom>
          <a:noFill/>
        </p:spPr>
        <p:txBody>
          <a:bodyPr wrap="square" rtlCol="0">
            <a:spAutoFit/>
          </a:bodyPr>
          <a:lstStyle/>
          <a:p>
            <a:r>
              <a:rPr lang="en-US" dirty="0" smtClean="0"/>
              <a:t>If something is missing, just omit that part</a:t>
            </a:r>
          </a:p>
          <a:p>
            <a:r>
              <a:rPr lang="en-US" smtClean="0"/>
              <a:t>  </a:t>
            </a:r>
            <a:endParaRPr lang="en-US" dirty="0" smtClean="0"/>
          </a:p>
          <a:p>
            <a:r>
              <a:rPr lang="en-US" dirty="0" smtClean="0"/>
              <a:t>For Example.  No Author.</a:t>
            </a:r>
            <a:r>
              <a:rPr lang="en-US" dirty="0"/>
              <a:t> </a:t>
            </a:r>
            <a:r>
              <a:rPr lang="en-US" dirty="0" smtClean="0"/>
              <a:t>No published date:</a:t>
            </a:r>
          </a:p>
          <a:p>
            <a:endParaRPr lang="en-US" dirty="0" smtClean="0"/>
          </a:p>
          <a:p>
            <a:r>
              <a:rPr lang="en-US" dirty="0" smtClean="0"/>
              <a:t>“</a:t>
            </a:r>
            <a:r>
              <a:rPr lang="en-US" dirty="0"/>
              <a:t>Title”. Website Name. </a:t>
            </a:r>
            <a:r>
              <a:rPr lang="en-US" dirty="0" smtClean="0"/>
              <a:t> </a:t>
            </a:r>
            <a:endParaRPr lang="en-US" dirty="0"/>
          </a:p>
          <a:p>
            <a:r>
              <a:rPr lang="en-US" dirty="0"/>
              <a:t>    Website Address. Date retrieved </a:t>
            </a:r>
            <a:r>
              <a:rPr lang="en-US" dirty="0" smtClean="0"/>
              <a:t>   </a:t>
            </a:r>
          </a:p>
          <a:p>
            <a:r>
              <a:rPr lang="en-US" dirty="0"/>
              <a:t> </a:t>
            </a:r>
            <a:r>
              <a:rPr lang="en-US" dirty="0" smtClean="0"/>
              <a:t>    from </a:t>
            </a:r>
            <a:r>
              <a:rPr lang="en-US" dirty="0"/>
              <a:t>site</a:t>
            </a:r>
            <a:endParaRPr lang="en-US" dirty="0" smtClean="0"/>
          </a:p>
          <a:p>
            <a:endParaRPr lang="en-US" dirty="0" smtClean="0"/>
          </a:p>
          <a:p>
            <a:r>
              <a:rPr lang="en-US" dirty="0" smtClean="0"/>
              <a:t>Alphabetize entries by first letter.</a:t>
            </a:r>
            <a:endParaRPr lang="en-US" dirty="0"/>
          </a:p>
          <a:p>
            <a:endParaRPr lang="en-US" dirty="0" smtClean="0"/>
          </a:p>
        </p:txBody>
      </p:sp>
    </p:spTree>
    <p:extLst>
      <p:ext uri="{BB962C8B-B14F-4D97-AF65-F5344CB8AC3E}">
        <p14:creationId xmlns:p14="http://schemas.microsoft.com/office/powerpoint/2010/main" val="3421478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Draft</a:t>
            </a:r>
            <a:endParaRPr lang="en-US" dirty="0"/>
          </a:p>
        </p:txBody>
      </p:sp>
      <p:sp>
        <p:nvSpPr>
          <p:cNvPr id="3" name="Content Placeholder 2"/>
          <p:cNvSpPr>
            <a:spLocks noGrp="1"/>
          </p:cNvSpPr>
          <p:nvPr>
            <p:ph idx="1"/>
          </p:nvPr>
        </p:nvSpPr>
        <p:spPr/>
        <p:txBody>
          <a:bodyPr/>
          <a:lstStyle/>
          <a:p>
            <a:r>
              <a:rPr lang="en-US" dirty="0" smtClean="0"/>
              <a:t>Incorporates all editing changes</a:t>
            </a:r>
          </a:p>
          <a:p>
            <a:r>
              <a:rPr lang="en-US" dirty="0" smtClean="0"/>
              <a:t>Essentially error free</a:t>
            </a:r>
          </a:p>
          <a:p>
            <a:r>
              <a:rPr lang="en-US" dirty="0" smtClean="0"/>
              <a:t>Neatly written or typed</a:t>
            </a:r>
          </a:p>
          <a:p>
            <a:r>
              <a:rPr lang="en-US" dirty="0" smtClean="0"/>
              <a:t>Cover Page</a:t>
            </a:r>
          </a:p>
          <a:p>
            <a:r>
              <a:rPr lang="en-US" dirty="0" smtClean="0"/>
              <a:t>Works Cited Page</a:t>
            </a:r>
          </a:p>
          <a:p>
            <a:pPr marL="0" indent="0">
              <a:buNone/>
            </a:pPr>
            <a:endParaRPr lang="en-US" dirty="0" smtClean="0"/>
          </a:p>
          <a:p>
            <a:endParaRPr lang="en-US" dirty="0"/>
          </a:p>
        </p:txBody>
      </p:sp>
    </p:spTree>
    <p:extLst>
      <p:ext uri="{BB962C8B-B14F-4D97-AF65-F5344CB8AC3E}">
        <p14:creationId xmlns:p14="http://schemas.microsoft.com/office/powerpoint/2010/main" val="2905473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smtClean="0"/>
              <a:t>Owl.English.purdue</a:t>
            </a:r>
            <a:r>
              <a:rPr lang="en-US" dirty="0" smtClean="0"/>
              <a:t>/owl/resources/545/01</a:t>
            </a:r>
          </a:p>
          <a:p>
            <a:r>
              <a:rPr lang="en-US" dirty="0" smtClean="0"/>
              <a:t>AZMERIT.gov/assessment/files/2014/05/anindepthlookatwritingtask.org</a:t>
            </a:r>
          </a:p>
          <a:p>
            <a:endParaRPr lang="en-US" dirty="0"/>
          </a:p>
        </p:txBody>
      </p:sp>
    </p:spTree>
    <p:extLst>
      <p:ext uri="{BB962C8B-B14F-4D97-AF65-F5344CB8AC3E}">
        <p14:creationId xmlns:p14="http://schemas.microsoft.com/office/powerpoint/2010/main" val="1640486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Writing Process</a:t>
            </a:r>
            <a:br>
              <a:rPr lang="en-US" dirty="0" smtClean="0"/>
            </a:br>
            <a:r>
              <a:rPr lang="en-US" dirty="0"/>
              <a:t> </a:t>
            </a:r>
            <a:r>
              <a:rPr lang="en-US" dirty="0" smtClean="0"/>
              <a:t> </a:t>
            </a:r>
            <a:endParaRPr lang="en-US" dirty="0"/>
          </a:p>
        </p:txBody>
      </p:sp>
      <p:sp>
        <p:nvSpPr>
          <p:cNvPr id="3" name="Content Placeholder 2"/>
          <p:cNvSpPr>
            <a:spLocks noGrp="1"/>
          </p:cNvSpPr>
          <p:nvPr>
            <p:ph idx="1"/>
          </p:nvPr>
        </p:nvSpPr>
        <p:spPr/>
        <p:txBody>
          <a:bodyPr>
            <a:normAutofit fontScale="92500"/>
          </a:bodyPr>
          <a:lstStyle/>
          <a:p>
            <a:pPr marL="457200" indent="-457200">
              <a:buAutoNum type="arabicPeriod"/>
            </a:pPr>
            <a:r>
              <a:rPr lang="en-US" dirty="0" smtClean="0"/>
              <a:t>Writing Prompt.  What type of paper are you being asked to write?</a:t>
            </a:r>
          </a:p>
          <a:p>
            <a:pPr marL="457200" indent="-457200">
              <a:buAutoNum type="arabicPeriod"/>
            </a:pPr>
            <a:r>
              <a:rPr lang="en-US" dirty="0" smtClean="0"/>
              <a:t>Read Carefully.  Underline facts, opinions, and statements from different sources.</a:t>
            </a:r>
          </a:p>
          <a:p>
            <a:pPr marL="457200" indent="-457200">
              <a:buAutoNum type="arabicPeriod"/>
            </a:pPr>
            <a:r>
              <a:rPr lang="en-US" dirty="0" smtClean="0"/>
              <a:t>Pre-Write.  Graphic Organizer.  </a:t>
            </a:r>
          </a:p>
          <a:p>
            <a:pPr marL="457200" indent="-457200">
              <a:buAutoNum type="arabicPeriod"/>
            </a:pPr>
            <a:r>
              <a:rPr lang="en-US" dirty="0" smtClean="0"/>
              <a:t>Compose.  Five paragraph essay format.</a:t>
            </a:r>
          </a:p>
          <a:p>
            <a:pPr marL="457200" indent="-457200">
              <a:buAutoNum type="arabicPeriod"/>
            </a:pPr>
            <a:r>
              <a:rPr lang="en-US" dirty="0" smtClean="0"/>
              <a:t>Revise/edit.  Revise drafts.</a:t>
            </a:r>
          </a:p>
          <a:p>
            <a:pPr marL="457200" indent="-457200">
              <a:buAutoNum type="arabicPeriod"/>
            </a:pPr>
            <a:r>
              <a:rPr lang="en-US" dirty="0" smtClean="0"/>
              <a:t>Finalize.  Write final draft.</a:t>
            </a:r>
          </a:p>
          <a:p>
            <a:pPr marL="457200" indent="-457200">
              <a:buAutoNum type="arabicPeriod"/>
            </a:pPr>
            <a:r>
              <a:rPr lang="en-US" dirty="0" smtClean="0"/>
              <a:t>Works Cited Page.</a:t>
            </a:r>
          </a:p>
          <a:p>
            <a:pPr marL="457200" indent="-457200">
              <a:buAutoNum type="arabicPeriod"/>
            </a:pPr>
            <a:endParaRPr lang="en-US" dirty="0" smtClean="0"/>
          </a:p>
          <a:p>
            <a:pPr marL="0" indent="0">
              <a:buNone/>
            </a:pPr>
            <a:endParaRPr lang="en-US" dirty="0"/>
          </a:p>
        </p:txBody>
      </p:sp>
    </p:spTree>
    <p:extLst>
      <p:ext uri="{BB962C8B-B14F-4D97-AF65-F5344CB8AC3E}">
        <p14:creationId xmlns:p14="http://schemas.microsoft.com/office/powerpoint/2010/main" val="2118261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from text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Whether you are writing an expository or persuasive essay, you must use evidence from the text in your essay.  </a:t>
            </a:r>
          </a:p>
          <a:p>
            <a:r>
              <a:rPr lang="en-US" dirty="0" smtClean="0"/>
              <a:t>Determine which facts support your claim and thesis.</a:t>
            </a:r>
          </a:p>
          <a:p>
            <a:pPr lvl="1"/>
            <a:r>
              <a:rPr lang="en-US" dirty="0" smtClean="0"/>
              <a:t>Strong evidence clearly connects to the question and answer</a:t>
            </a:r>
          </a:p>
          <a:p>
            <a:r>
              <a:rPr lang="en-US" dirty="0"/>
              <a:t>Underline important facts, quotes, and other information from </a:t>
            </a:r>
            <a:r>
              <a:rPr lang="en-US" dirty="0" smtClean="0"/>
              <a:t>different </a:t>
            </a:r>
            <a:r>
              <a:rPr lang="en-US" dirty="0"/>
              <a:t>sources. </a:t>
            </a:r>
            <a:endParaRPr lang="en-US" dirty="0" smtClean="0"/>
          </a:p>
          <a:p>
            <a:r>
              <a:rPr lang="en-US" dirty="0" smtClean="0"/>
              <a:t>Cite evidence by including quotations of the excerpted text or paraphrase</a:t>
            </a:r>
          </a:p>
          <a:p>
            <a:pPr lvl="1"/>
            <a:r>
              <a:rPr lang="en-US" dirty="0" smtClean="0"/>
              <a:t>According to the text…</a:t>
            </a:r>
          </a:p>
          <a:p>
            <a:pPr lvl="1"/>
            <a:r>
              <a:rPr lang="en-US" dirty="0" smtClean="0"/>
              <a:t>The author states…</a:t>
            </a:r>
          </a:p>
          <a:p>
            <a:pPr lvl="1"/>
            <a:r>
              <a:rPr lang="en-US" dirty="0" smtClean="0"/>
              <a:t>One example from the text is…</a:t>
            </a:r>
          </a:p>
          <a:p>
            <a:pPr marL="0" indent="0">
              <a:buNone/>
            </a:pPr>
            <a:endParaRPr lang="en-US" dirty="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85114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Pre-Write</a:t>
            </a:r>
            <a:endParaRPr lang="en-US" dirty="0"/>
          </a:p>
        </p:txBody>
      </p:sp>
      <p:sp>
        <p:nvSpPr>
          <p:cNvPr id="3" name="Content Placeholder 2"/>
          <p:cNvSpPr>
            <a:spLocks noGrp="1"/>
          </p:cNvSpPr>
          <p:nvPr>
            <p:ph idx="1"/>
          </p:nvPr>
        </p:nvSpPr>
        <p:spPr/>
        <p:txBody>
          <a:bodyPr/>
          <a:lstStyle/>
          <a:p>
            <a:r>
              <a:rPr lang="en-US" dirty="0" smtClean="0"/>
              <a:t>Use a graphic organizer to outline your paper.</a:t>
            </a:r>
          </a:p>
          <a:p>
            <a:r>
              <a:rPr lang="en-US" dirty="0" smtClean="0"/>
              <a:t>Write your Thesis Statement.  This will drive the content of your paper.</a:t>
            </a:r>
          </a:p>
          <a:p>
            <a:r>
              <a:rPr lang="en-US" dirty="0" smtClean="0"/>
              <a:t>Determine which claims and facts will be included in which paragraphs.</a:t>
            </a:r>
          </a:p>
          <a:p>
            <a:r>
              <a:rPr lang="en-US" dirty="0" smtClean="0"/>
              <a:t>Informational and persuasive essays will be written a bit differently. </a:t>
            </a:r>
          </a:p>
          <a:p>
            <a:pPr marL="530352" lvl="1" indent="0">
              <a:buNone/>
            </a:pPr>
            <a:endParaRPr lang="en-US" dirty="0" smtClean="0"/>
          </a:p>
          <a:p>
            <a:endParaRPr lang="en-US" dirty="0"/>
          </a:p>
        </p:txBody>
      </p:sp>
    </p:spTree>
    <p:extLst>
      <p:ext uri="{BB962C8B-B14F-4D97-AF65-F5344CB8AC3E}">
        <p14:creationId xmlns:p14="http://schemas.microsoft.com/office/powerpoint/2010/main" val="617742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0278" y="673329"/>
            <a:ext cx="4995257" cy="5577841"/>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21779" y="149629"/>
            <a:ext cx="4894685" cy="6334298"/>
          </a:xfrm>
          <a:prstGeom prst="rect">
            <a:avLst/>
          </a:prstGeom>
        </p:spPr>
      </p:pic>
    </p:spTree>
    <p:extLst>
      <p:ext uri="{BB962C8B-B14F-4D97-AF65-F5344CB8AC3E}">
        <p14:creationId xmlns:p14="http://schemas.microsoft.com/office/powerpoint/2010/main" val="2221270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5322" y="200228"/>
            <a:ext cx="4851559" cy="627538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5274" y="200228"/>
            <a:ext cx="5009912" cy="6499345"/>
          </a:xfrm>
          <a:prstGeom prst="rect">
            <a:avLst/>
          </a:prstGeom>
        </p:spPr>
      </p:pic>
    </p:spTree>
    <p:extLst>
      <p:ext uri="{BB962C8B-B14F-4D97-AF65-F5344CB8AC3E}">
        <p14:creationId xmlns:p14="http://schemas.microsoft.com/office/powerpoint/2010/main" val="301320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Paragraph Essay</a:t>
            </a:r>
            <a:endParaRPr lang="en-US" dirty="0"/>
          </a:p>
        </p:txBody>
      </p:sp>
      <p:sp>
        <p:nvSpPr>
          <p:cNvPr id="3" name="Content Placeholder 2"/>
          <p:cNvSpPr>
            <a:spLocks noGrp="1"/>
          </p:cNvSpPr>
          <p:nvPr>
            <p:ph idx="1"/>
          </p:nvPr>
        </p:nvSpPr>
        <p:spPr>
          <a:xfrm>
            <a:off x="1371600" y="2285999"/>
            <a:ext cx="9784080" cy="4148051"/>
          </a:xfrm>
        </p:spPr>
        <p:txBody>
          <a:bodyPr>
            <a:normAutofit fontScale="85000" lnSpcReduction="20000"/>
          </a:bodyPr>
          <a:lstStyle/>
          <a:p>
            <a:r>
              <a:rPr lang="en-US" dirty="0" smtClean="0"/>
              <a:t>Paragraph 1</a:t>
            </a:r>
          </a:p>
          <a:p>
            <a:pPr lvl="1"/>
            <a:r>
              <a:rPr lang="en-US" dirty="0" smtClean="0"/>
              <a:t>Introduction</a:t>
            </a:r>
          </a:p>
          <a:p>
            <a:pPr lvl="2"/>
            <a:r>
              <a:rPr lang="en-US" dirty="0" smtClean="0"/>
              <a:t>Hook.  Question, Quote, Onomatopoeia, Statistic, Surprising Fact.</a:t>
            </a:r>
          </a:p>
          <a:p>
            <a:pPr lvl="2"/>
            <a:r>
              <a:rPr lang="en-US" dirty="0" smtClean="0"/>
              <a:t>Background</a:t>
            </a:r>
          </a:p>
          <a:p>
            <a:pPr lvl="3"/>
            <a:r>
              <a:rPr lang="en-US" dirty="0" smtClean="0"/>
              <a:t>3-4 Sentences </a:t>
            </a:r>
          </a:p>
          <a:p>
            <a:pPr lvl="2"/>
            <a:r>
              <a:rPr lang="en-US" dirty="0" smtClean="0"/>
              <a:t>Thesis Statement.</a:t>
            </a:r>
          </a:p>
          <a:p>
            <a:pPr lvl="3"/>
            <a:r>
              <a:rPr lang="en-US" dirty="0" smtClean="0"/>
              <a:t>Last sentence in the introductory paragraph. </a:t>
            </a:r>
            <a:r>
              <a:rPr lang="en-US" dirty="0"/>
              <a:t>One sentence serves as the organizing principle for the </a:t>
            </a:r>
            <a:r>
              <a:rPr lang="en-US" dirty="0" smtClean="0"/>
              <a:t>essay.</a:t>
            </a:r>
            <a:endParaRPr lang="en-US" dirty="0"/>
          </a:p>
          <a:p>
            <a:pPr lvl="3"/>
            <a:endParaRPr lang="en-US" dirty="0" smtClean="0"/>
          </a:p>
          <a:p>
            <a:pPr marL="987552" lvl="2" indent="0">
              <a:buNone/>
            </a:pPr>
            <a:r>
              <a:rPr lang="en-US" dirty="0" smtClean="0"/>
              <a:t>Informational Example:  The life of the typical college student is characterized by time spent studying, attending class, and socializing with peers.</a:t>
            </a:r>
          </a:p>
          <a:p>
            <a:pPr marL="987552" lvl="2" indent="0">
              <a:buNone/>
            </a:pPr>
            <a:r>
              <a:rPr lang="en-US" dirty="0" smtClean="0"/>
              <a:t>Persuasive Example:. </a:t>
            </a:r>
            <a:r>
              <a:rPr lang="en-US" dirty="0"/>
              <a:t>High school graduates should be required to serve two years in the military upon graduation in order to understand other cultures and the globe, develop discipline and respect, and learn a marketable skill.  </a:t>
            </a:r>
          </a:p>
          <a:p>
            <a:pPr marL="987552" lvl="2" indent="0">
              <a:buNone/>
            </a:pPr>
            <a:endParaRPr lang="en-US" dirty="0"/>
          </a:p>
        </p:txBody>
      </p:sp>
      <p:sp>
        <p:nvSpPr>
          <p:cNvPr id="4" name="Oval 3"/>
          <p:cNvSpPr/>
          <p:nvPr/>
        </p:nvSpPr>
        <p:spPr>
          <a:xfrm>
            <a:off x="2356703" y="5119931"/>
            <a:ext cx="2215298" cy="452488"/>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Oval 4"/>
          <p:cNvSpPr/>
          <p:nvPr/>
        </p:nvSpPr>
        <p:spPr>
          <a:xfrm>
            <a:off x="4654853" y="5100802"/>
            <a:ext cx="1781666" cy="452488"/>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Oval 5"/>
          <p:cNvSpPr/>
          <p:nvPr/>
        </p:nvSpPr>
        <p:spPr>
          <a:xfrm>
            <a:off x="6765131" y="5104710"/>
            <a:ext cx="2460397" cy="452488"/>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Oval 6"/>
          <p:cNvSpPr/>
          <p:nvPr/>
        </p:nvSpPr>
        <p:spPr>
          <a:xfrm>
            <a:off x="6684781" y="5682975"/>
            <a:ext cx="3736182" cy="500062"/>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Oval 7"/>
          <p:cNvSpPr/>
          <p:nvPr/>
        </p:nvSpPr>
        <p:spPr>
          <a:xfrm>
            <a:off x="2297147" y="5908655"/>
            <a:ext cx="1167205" cy="452488"/>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9" name="Oval 8"/>
          <p:cNvSpPr/>
          <p:nvPr/>
        </p:nvSpPr>
        <p:spPr>
          <a:xfrm>
            <a:off x="3464353" y="5873488"/>
            <a:ext cx="3470245" cy="500062"/>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Oval 9"/>
          <p:cNvSpPr/>
          <p:nvPr/>
        </p:nvSpPr>
        <p:spPr>
          <a:xfrm>
            <a:off x="7066972" y="5944641"/>
            <a:ext cx="2971800" cy="500062"/>
          </a:xfrm>
          <a:prstGeom prst="ellipse">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761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accent6">
                    <a:lumMod val="75000"/>
                  </a:schemeClr>
                </a:solidFill>
              </a:rPr>
              <a:t>The United States of America is home to </a:t>
            </a:r>
            <a:r>
              <a:rPr lang="en-US" dirty="0" smtClean="0">
                <a:solidFill>
                  <a:schemeClr val="accent6">
                    <a:lumMod val="75000"/>
                  </a:schemeClr>
                </a:solidFill>
              </a:rPr>
              <a:t>over 350 </a:t>
            </a:r>
            <a:r>
              <a:rPr lang="en-US" dirty="0">
                <a:solidFill>
                  <a:schemeClr val="accent6">
                    <a:lumMod val="75000"/>
                  </a:schemeClr>
                </a:solidFill>
              </a:rPr>
              <a:t>million people, however, only 2.2 </a:t>
            </a:r>
            <a:r>
              <a:rPr lang="en-US" dirty="0" smtClean="0">
                <a:solidFill>
                  <a:schemeClr val="accent6">
                    <a:lumMod val="75000"/>
                  </a:schemeClr>
                </a:solidFill>
              </a:rPr>
              <a:t>million, </a:t>
            </a:r>
            <a:r>
              <a:rPr lang="en-US" dirty="0">
                <a:solidFill>
                  <a:schemeClr val="accent6">
                    <a:lumMod val="75000"/>
                  </a:schemeClr>
                </a:solidFill>
              </a:rPr>
              <a:t>or less than 1% of the </a:t>
            </a:r>
            <a:r>
              <a:rPr lang="en-US" dirty="0" smtClean="0">
                <a:solidFill>
                  <a:schemeClr val="accent6">
                    <a:lumMod val="75000"/>
                  </a:schemeClr>
                </a:solidFill>
              </a:rPr>
              <a:t>population, </a:t>
            </a:r>
            <a:r>
              <a:rPr lang="en-US" dirty="0">
                <a:solidFill>
                  <a:schemeClr val="accent6">
                    <a:lumMod val="75000"/>
                  </a:schemeClr>
                </a:solidFill>
              </a:rPr>
              <a:t>serve in the </a:t>
            </a:r>
            <a:r>
              <a:rPr lang="en-US" dirty="0" smtClean="0">
                <a:solidFill>
                  <a:schemeClr val="accent6">
                    <a:lumMod val="75000"/>
                  </a:schemeClr>
                </a:solidFill>
              </a:rPr>
              <a:t>military.  </a:t>
            </a:r>
            <a:r>
              <a:rPr lang="en-US" dirty="0" smtClean="0">
                <a:solidFill>
                  <a:schemeClr val="accent5">
                    <a:lumMod val="75000"/>
                  </a:schemeClr>
                </a:solidFill>
              </a:rPr>
              <a:t>The United States of America is, arguably, the most powerful country in the world and its citizens enjoy tremendous freedoms.  Yet, most Americans do very little to defend its interests at home and abroad.  Instead, they rely on a very small volunteer force to protect the citizens from foreign attack and many young people take their freedom for granted</a:t>
            </a:r>
            <a:r>
              <a:rPr lang="en-US" dirty="0" smtClean="0">
                <a:solidFill>
                  <a:schemeClr val="accent6">
                    <a:lumMod val="75000"/>
                  </a:schemeClr>
                </a:solidFill>
              </a:rPr>
              <a:t>. </a:t>
            </a:r>
            <a:r>
              <a:rPr lang="en-US" dirty="0"/>
              <a:t>High school graduates should be required to serve two years in the military upon graduation in order to </a:t>
            </a:r>
            <a:r>
              <a:rPr lang="en-US" dirty="0" smtClean="0"/>
              <a:t>understand other cultures and the globe, develop discipline and respect, and learn a marketable skill.  </a:t>
            </a:r>
            <a:endParaRPr lang="en-US" dirty="0"/>
          </a:p>
          <a:p>
            <a:pPr marL="0" indent="0">
              <a:buNone/>
            </a:pPr>
            <a:endParaRPr lang="en-US" dirty="0">
              <a:solidFill>
                <a:schemeClr val="accent6">
                  <a:lumMod val="75000"/>
                </a:schemeClr>
              </a:solidFill>
            </a:endParaRPr>
          </a:p>
        </p:txBody>
      </p:sp>
      <p:cxnSp>
        <p:nvCxnSpPr>
          <p:cNvPr id="5" name="Straight Arrow Connector 4"/>
          <p:cNvCxnSpPr/>
          <p:nvPr/>
        </p:nvCxnSpPr>
        <p:spPr>
          <a:xfrm flipV="1">
            <a:off x="6847830" y="1312140"/>
            <a:ext cx="524103" cy="2783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371933" y="1127474"/>
            <a:ext cx="699230" cy="369332"/>
          </a:xfrm>
          <a:prstGeom prst="rect">
            <a:avLst/>
          </a:prstGeom>
          <a:noFill/>
        </p:spPr>
        <p:txBody>
          <a:bodyPr wrap="none" rtlCol="0">
            <a:spAutoFit/>
          </a:bodyPr>
          <a:lstStyle/>
          <a:p>
            <a:r>
              <a:rPr lang="en-US" dirty="0" smtClean="0">
                <a:solidFill>
                  <a:schemeClr val="accent6">
                    <a:lumMod val="75000"/>
                  </a:schemeClr>
                </a:solidFill>
              </a:rPr>
              <a:t>Hook</a:t>
            </a:r>
            <a:endParaRPr lang="en-US" dirty="0">
              <a:solidFill>
                <a:schemeClr val="accent6">
                  <a:lumMod val="75000"/>
                </a:schemeClr>
              </a:solidFill>
            </a:endParaRPr>
          </a:p>
        </p:txBody>
      </p:sp>
      <p:cxnSp>
        <p:nvCxnSpPr>
          <p:cNvPr id="9" name="Straight Arrow Connector 8"/>
          <p:cNvCxnSpPr>
            <a:endCxn id="13" idx="2"/>
          </p:cNvCxnSpPr>
          <p:nvPr/>
        </p:nvCxnSpPr>
        <p:spPr>
          <a:xfrm flipV="1">
            <a:off x="10960610" y="1580043"/>
            <a:ext cx="423949" cy="14236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546387" y="5443479"/>
            <a:ext cx="1302482" cy="8478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695909" y="1210711"/>
            <a:ext cx="1377300" cy="369332"/>
          </a:xfrm>
          <a:prstGeom prst="rect">
            <a:avLst/>
          </a:prstGeom>
          <a:noFill/>
        </p:spPr>
        <p:txBody>
          <a:bodyPr wrap="none" rtlCol="0">
            <a:spAutoFit/>
          </a:bodyPr>
          <a:lstStyle/>
          <a:p>
            <a:r>
              <a:rPr lang="en-US" dirty="0" smtClean="0">
                <a:solidFill>
                  <a:schemeClr val="accent5">
                    <a:lumMod val="75000"/>
                  </a:schemeClr>
                </a:solidFill>
              </a:rPr>
              <a:t>Background</a:t>
            </a:r>
            <a:endParaRPr lang="en-US" dirty="0">
              <a:solidFill>
                <a:schemeClr val="accent5">
                  <a:lumMod val="75000"/>
                </a:schemeClr>
              </a:solidFill>
            </a:endParaRPr>
          </a:p>
        </p:txBody>
      </p:sp>
      <p:sp>
        <p:nvSpPr>
          <p:cNvPr id="14" name="TextBox 13"/>
          <p:cNvSpPr txBox="1"/>
          <p:nvPr/>
        </p:nvSpPr>
        <p:spPr>
          <a:xfrm>
            <a:off x="8923784" y="6175961"/>
            <a:ext cx="824265" cy="369332"/>
          </a:xfrm>
          <a:prstGeom prst="rect">
            <a:avLst/>
          </a:prstGeom>
          <a:noFill/>
        </p:spPr>
        <p:txBody>
          <a:bodyPr wrap="none" rtlCol="0">
            <a:spAutoFit/>
          </a:bodyPr>
          <a:lstStyle/>
          <a:p>
            <a:r>
              <a:rPr lang="en-US" dirty="0" smtClean="0"/>
              <a:t>Thesis</a:t>
            </a:r>
            <a:endParaRPr lang="en-US" dirty="0"/>
          </a:p>
        </p:txBody>
      </p:sp>
      <p:cxnSp>
        <p:nvCxnSpPr>
          <p:cNvPr id="19" name="Straight Connector 18"/>
          <p:cNvCxnSpPr/>
          <p:nvPr/>
        </p:nvCxnSpPr>
        <p:spPr>
          <a:xfrm>
            <a:off x="1835944" y="5242610"/>
            <a:ext cx="6668864" cy="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8655770" y="5231373"/>
            <a:ext cx="3293416" cy="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3773010" y="5635747"/>
            <a:ext cx="3598923" cy="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889288" y="5635747"/>
            <a:ext cx="1791768" cy="0"/>
          </a:xfrm>
          <a:prstGeom prst="line">
            <a:avLst/>
          </a:prstGeom>
          <a:ln>
            <a:solidFill>
              <a:srgbClr val="0070C0"/>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95032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Paragraph Essay</a:t>
            </a:r>
            <a:endParaRPr lang="en-US" dirty="0"/>
          </a:p>
        </p:txBody>
      </p:sp>
      <p:sp>
        <p:nvSpPr>
          <p:cNvPr id="3" name="Content Placeholder 2"/>
          <p:cNvSpPr>
            <a:spLocks noGrp="1"/>
          </p:cNvSpPr>
          <p:nvPr>
            <p:ph idx="1"/>
          </p:nvPr>
        </p:nvSpPr>
        <p:spPr/>
        <p:txBody>
          <a:bodyPr/>
          <a:lstStyle/>
          <a:p>
            <a:r>
              <a:rPr lang="en-US" dirty="0" smtClean="0"/>
              <a:t>Paragraphs </a:t>
            </a:r>
            <a:r>
              <a:rPr lang="en-US" dirty="0" smtClean="0"/>
              <a:t>3-4</a:t>
            </a:r>
            <a:r>
              <a:rPr lang="en-US" dirty="0" smtClean="0"/>
              <a:t>.  Main Points from Thesis</a:t>
            </a:r>
          </a:p>
          <a:p>
            <a:pPr lvl="1"/>
            <a:r>
              <a:rPr lang="en-US" dirty="0" smtClean="0"/>
              <a:t>1</a:t>
            </a:r>
            <a:r>
              <a:rPr lang="en-US" baseline="30000" dirty="0" smtClean="0"/>
              <a:t>st</a:t>
            </a:r>
            <a:r>
              <a:rPr lang="en-US" dirty="0" smtClean="0"/>
              <a:t> Sentence= Topic Sentence.  Points from Thesis. </a:t>
            </a:r>
          </a:p>
          <a:p>
            <a:pPr lvl="2"/>
            <a:r>
              <a:rPr lang="en-US" dirty="0" smtClean="0"/>
              <a:t>First Sentence in the paragraph</a:t>
            </a:r>
          </a:p>
          <a:p>
            <a:pPr lvl="2"/>
            <a:r>
              <a:rPr lang="en-US" dirty="0" smtClean="0"/>
              <a:t>Everything in the paragraph should support the topic sentence.</a:t>
            </a:r>
          </a:p>
          <a:p>
            <a:pPr lvl="2"/>
            <a:r>
              <a:rPr lang="en-US" dirty="0" smtClean="0"/>
              <a:t>Include facts from reading/research to support topic sentence</a:t>
            </a:r>
          </a:p>
          <a:p>
            <a:pPr lvl="1"/>
            <a:r>
              <a:rPr lang="en-US" dirty="0" smtClean="0"/>
              <a:t>Last Sentence = Transition</a:t>
            </a:r>
          </a:p>
          <a:p>
            <a:pPr lvl="2"/>
            <a:r>
              <a:rPr lang="en-US" dirty="0" smtClean="0"/>
              <a:t>Transition to next point/paragraph</a:t>
            </a:r>
            <a:endParaRPr lang="en-US" dirty="0"/>
          </a:p>
        </p:txBody>
      </p:sp>
    </p:spTree>
    <p:extLst>
      <p:ext uri="{BB962C8B-B14F-4D97-AF65-F5344CB8AC3E}">
        <p14:creationId xmlns:p14="http://schemas.microsoft.com/office/powerpoint/2010/main" val="40752132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1847</TotalTime>
  <Words>938</Words>
  <Application>Microsoft Office PowerPoint</Application>
  <PresentationFormat>Custom</PresentationFormat>
  <Paragraphs>89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Writing Process</vt:lpstr>
      <vt:lpstr>The Writing Process   </vt:lpstr>
      <vt:lpstr>Evidence from text</vt:lpstr>
      <vt:lpstr>Pre-Write</vt:lpstr>
      <vt:lpstr>PowerPoint Presentation</vt:lpstr>
      <vt:lpstr>PowerPoint Presentation</vt:lpstr>
      <vt:lpstr>The 5 Paragraph Essay</vt:lpstr>
      <vt:lpstr>Introduction Example</vt:lpstr>
      <vt:lpstr>5 Paragraph Essay</vt:lpstr>
      <vt:lpstr>Paragraph Example</vt:lpstr>
      <vt:lpstr>Conclusion</vt:lpstr>
      <vt:lpstr>Conclusion Example</vt:lpstr>
      <vt:lpstr>Editing</vt:lpstr>
      <vt:lpstr>PowerPoint Presentation</vt:lpstr>
      <vt:lpstr>Editing Example</vt:lpstr>
      <vt:lpstr>Works cited page</vt:lpstr>
      <vt:lpstr>Final Draft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Process</dc:title>
  <dc:creator>Alice Ellis</dc:creator>
  <cp:lastModifiedBy>Cerda</cp:lastModifiedBy>
  <cp:revision>39</cp:revision>
  <cp:lastPrinted>2016-11-28T16:45:12Z</cp:lastPrinted>
  <dcterms:created xsi:type="dcterms:W3CDTF">2016-11-27T16:13:14Z</dcterms:created>
  <dcterms:modified xsi:type="dcterms:W3CDTF">2017-08-31T11:55:09Z</dcterms:modified>
</cp:coreProperties>
</file>