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 snapToGrid="0">
      <p:cViewPr>
        <p:scale>
          <a:sx n="77" d="100"/>
          <a:sy n="77" d="100"/>
        </p:scale>
        <p:origin x="-1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1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6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5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6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2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6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6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47FE-0E94-4164-AC7B-B53E116C723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2E4C-3281-439B-BA14-B80B4203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Image result for stage blue curtains background">
            <a:extLst>
              <a:ext uri="{FF2B5EF4-FFF2-40B4-BE49-F238E27FC236}">
                <a16:creationId xmlns:a16="http://schemas.microsoft.com/office/drawing/2014/main" xmlns="" id="{26958B08-1BAF-429E-BB45-8BC47C14F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9D6E6C1-88C9-428C-9037-AE40524825F0}"/>
              </a:ext>
            </a:extLst>
          </p:cNvPr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3F86A5B-F8A8-4E8B-AA3A-143DDEE73FCB}"/>
              </a:ext>
            </a:extLst>
          </p:cNvPr>
          <p:cNvSpPr txBox="1">
            <a:spLocks/>
          </p:cNvSpPr>
          <p:nvPr/>
        </p:nvSpPr>
        <p:spPr bwMode="auto">
          <a:xfrm>
            <a:off x="304800" y="1308931"/>
            <a:ext cx="845820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>
                <a:ln w="38100"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</a:p>
          <a:p>
            <a:pPr algn="ctr" eaLnBrk="1" hangingPunct="1"/>
            <a:r>
              <a:rPr lang="en-US" sz="8000" b="1" dirty="0">
                <a:ln w="38100"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Stages of</a:t>
            </a:r>
          </a:p>
          <a:p>
            <a:pPr algn="ctr" eaLnBrk="1" hangingPunct="1"/>
            <a:r>
              <a:rPr lang="en-US" sz="8000" b="1" dirty="0">
                <a:ln w="38100"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Writing</a:t>
            </a:r>
            <a:endParaRPr lang="en-US" sz="8000" b="1" dirty="0">
              <a:ln w="38100">
                <a:solidFill>
                  <a:schemeClr val="bg1"/>
                </a:solidFill>
              </a:ln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xmlns="" id="{605257B2-6450-4B92-BB2E-7A62B5ADFD8E}"/>
              </a:ext>
            </a:extLst>
          </p:cNvPr>
          <p:cNvSpPr txBox="1">
            <a:spLocks/>
          </p:cNvSpPr>
          <p:nvPr/>
        </p:nvSpPr>
        <p:spPr>
          <a:xfrm>
            <a:off x="61028" y="5550694"/>
            <a:ext cx="2114993" cy="1231106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p:spPr>
        <p:txBody>
          <a:bodyPr lIns="73152" rIns="45720" bIns="0" anchor="b">
            <a:sp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Writing Process</a:t>
            </a:r>
          </a:p>
          <a:p>
            <a:pPr algn="ctr">
              <a:defRPr/>
            </a:pPr>
            <a:endParaRPr lang="en-US" sz="5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9">
            <a:extLst>
              <a:ext uri="{FF2B5EF4-FFF2-40B4-BE49-F238E27FC236}">
                <a16:creationId xmlns:a16="http://schemas.microsoft.com/office/drawing/2014/main" xmlns="" id="{073281E5-C1BA-4B0B-A24B-7398859A7AF7}"/>
              </a:ext>
            </a:extLst>
          </p:cNvPr>
          <p:cNvSpPr txBox="1">
            <a:spLocks/>
          </p:cNvSpPr>
          <p:nvPr/>
        </p:nvSpPr>
        <p:spPr>
          <a:xfrm>
            <a:off x="2590800" y="5715000"/>
            <a:ext cx="5638800" cy="1066800"/>
          </a:xfrm>
          <a:prstGeom prst="rect">
            <a:avLst/>
          </a:prstGeom>
        </p:spPr>
        <p:txBody>
          <a:bodyPr lIns="73152" rIns="45720" bIns="0" anchor="b"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0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" lastClr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“All the world’s a stage, and all the students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" lastClr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merely writers.”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xmlns="" id="{87C1ADB7-DFB4-4FC1-B6C0-157FD4275F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5033" y="5466149"/>
            <a:ext cx="13017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4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Image result for stage blue curtains background">
            <a:extLst>
              <a:ext uri="{FF2B5EF4-FFF2-40B4-BE49-F238E27FC236}">
                <a16:creationId xmlns:a16="http://schemas.microsoft.com/office/drawing/2014/main" xmlns="" id="{2870BE59-39FC-49EE-B6A4-D1D6AC5D9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DE5894F-C263-48E1-9BA4-E2C26005C238}"/>
              </a:ext>
            </a:extLst>
          </p:cNvPr>
          <p:cNvSpPr txBox="1">
            <a:spLocks/>
          </p:cNvSpPr>
          <p:nvPr/>
        </p:nvSpPr>
        <p:spPr bwMode="auto">
          <a:xfrm>
            <a:off x="685800" y="1381278"/>
            <a:ext cx="7772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Introducing</a:t>
            </a:r>
            <a:endParaRPr lang="en-US" sz="8500" b="1" dirty="0">
              <a:ln w="12700">
                <a:solidFill>
                  <a:schemeClr val="bg1"/>
                </a:solidFill>
              </a:ln>
              <a:solidFill>
                <a:srgbClr val="339933"/>
              </a:solidFill>
              <a:latin typeface="Calibri" pitchFamily="34" charset="0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BD770668-064E-485F-8F3D-01584D7C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407" y="2502665"/>
            <a:ext cx="69192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Proofreading</a:t>
            </a:r>
          </a:p>
        </p:txBody>
      </p:sp>
      <p:pic>
        <p:nvPicPr>
          <p:cNvPr id="10242" name="Picture 2" descr="Related image">
            <a:extLst>
              <a:ext uri="{FF2B5EF4-FFF2-40B4-BE49-F238E27FC236}">
                <a16:creationId xmlns:a16="http://schemas.microsoft.com/office/drawing/2014/main" xmlns="" id="{A2983207-F9F4-4616-AFF2-98F2D3DDC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87600" y1="8333" x2="62000" y2="48000"/>
                        <a14:foregroundMark x1="89200" y1="5000" x2="90400" y2="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560119"/>
            <a:ext cx="26193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6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Image result for stage blue curtains background">
            <a:extLst>
              <a:ext uri="{FF2B5EF4-FFF2-40B4-BE49-F238E27FC236}">
                <a16:creationId xmlns:a16="http://schemas.microsoft.com/office/drawing/2014/main" xmlns="" id="{C63BB182-940A-4EDF-A9E6-25C180416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1" name="Title 19">
            <a:extLst>
              <a:ext uri="{FF2B5EF4-FFF2-40B4-BE49-F238E27FC236}">
                <a16:creationId xmlns:a16="http://schemas.microsoft.com/office/drawing/2014/main" xmlns="" id="{F7CF3A56-B0AA-4467-9772-DA862081942C}"/>
              </a:ext>
            </a:extLst>
          </p:cNvPr>
          <p:cNvSpPr txBox="1">
            <a:spLocks/>
          </p:cNvSpPr>
          <p:nvPr/>
        </p:nvSpPr>
        <p:spPr>
          <a:xfrm>
            <a:off x="0" y="-392170"/>
            <a:ext cx="9153427" cy="1911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3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4 – </a:t>
            </a:r>
            <a:r>
              <a:rPr lang="en-US" sz="5300" b="1" dirty="0">
                <a:ln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Proofreading</a:t>
            </a:r>
            <a: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53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to Make it Correct</a:t>
            </a:r>
            <a:endParaRPr lang="en-US" sz="53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2507D7E-0CBA-4298-9D94-66CD8F088996}"/>
              </a:ext>
            </a:extLst>
          </p:cNvPr>
          <p:cNvSpPr txBox="1"/>
          <p:nvPr/>
        </p:nvSpPr>
        <p:spPr>
          <a:xfrm>
            <a:off x="-95250" y="1411843"/>
            <a:ext cx="914399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21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Be sure all sentences are complete. </a:t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Do you have a variety of sentence types?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Correct spelling, capitalization, and punctuation.</a:t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Have you made sure you have followed the rules of grammar?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Is the first word in a sentence capitalized?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Have 	you eliminated random capitalization?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Do all 	sentences have punctuation at the end.!?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(Just choose one)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Change words that are not used correctly.  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Watch out for homophones!!!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en-US" sz="2100" b="1" u="sng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There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deadly!  No, </a:t>
            </a:r>
            <a:r>
              <a:rPr lang="en-US" sz="2100" b="1" u="sng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their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deadly!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NO!!!</a:t>
            </a:r>
            <a:r>
              <a:rPr lang="en-US" sz="2100" b="1" u="sng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They’re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deadly!</a:t>
            </a:r>
          </a:p>
        </p:txBody>
      </p:sp>
      <p:pic>
        <p:nvPicPr>
          <p:cNvPr id="14" name="Picture 2" descr="Related image">
            <a:extLst>
              <a:ext uri="{FF2B5EF4-FFF2-40B4-BE49-F238E27FC236}">
                <a16:creationId xmlns:a16="http://schemas.microsoft.com/office/drawing/2014/main" xmlns="" id="{5558D916-A3F5-479A-AAD0-F02309319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87600" y1="8333" x2="62000" y2="48000"/>
                        <a14:foregroundMark x1="89200" y1="5000" x2="90400" y2="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596" y="1363444"/>
            <a:ext cx="1344153" cy="161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61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Image result for stage blue curtains background">
            <a:extLst>
              <a:ext uri="{FF2B5EF4-FFF2-40B4-BE49-F238E27FC236}">
                <a16:creationId xmlns:a16="http://schemas.microsoft.com/office/drawing/2014/main" xmlns="" id="{A17C220C-12E1-4E90-BA94-38B171D67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DE5894F-C263-48E1-9BA4-E2C26005C238}"/>
              </a:ext>
            </a:extLst>
          </p:cNvPr>
          <p:cNvSpPr txBox="1">
            <a:spLocks/>
          </p:cNvSpPr>
          <p:nvPr/>
        </p:nvSpPr>
        <p:spPr bwMode="auto">
          <a:xfrm>
            <a:off x="685800" y="1381278"/>
            <a:ext cx="7772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Introducing</a:t>
            </a:r>
            <a:endParaRPr lang="en-US" sz="8500" b="1" dirty="0">
              <a:ln w="12700">
                <a:solidFill>
                  <a:schemeClr val="bg1"/>
                </a:solidFill>
              </a:ln>
              <a:solidFill>
                <a:srgbClr val="339933"/>
              </a:solidFill>
              <a:latin typeface="Calibri" pitchFamily="34" charset="0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BD770668-064E-485F-8F3D-01584D7C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2" y="2502665"/>
            <a:ext cx="639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Final Draft</a:t>
            </a:r>
          </a:p>
        </p:txBody>
      </p:sp>
      <p:pic>
        <p:nvPicPr>
          <p:cNvPr id="14338" name="Picture 2" descr="Image result for publish clipart">
            <a:extLst>
              <a:ext uri="{FF2B5EF4-FFF2-40B4-BE49-F238E27FC236}">
                <a16:creationId xmlns:a16="http://schemas.microsoft.com/office/drawing/2014/main" xmlns="" id="{5C469A0A-5986-4B4A-A063-2AB6D3182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16" y="3702815"/>
            <a:ext cx="3225969" cy="288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75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Image result for stage blue curtains background">
            <a:extLst>
              <a:ext uri="{FF2B5EF4-FFF2-40B4-BE49-F238E27FC236}">
                <a16:creationId xmlns:a16="http://schemas.microsoft.com/office/drawing/2014/main" xmlns="" id="{60984746-A12F-4AC8-AE25-361A3C836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1" name="Title 19">
            <a:extLst>
              <a:ext uri="{FF2B5EF4-FFF2-40B4-BE49-F238E27FC236}">
                <a16:creationId xmlns:a16="http://schemas.microsoft.com/office/drawing/2014/main" xmlns="" id="{F7CF3A56-B0AA-4467-9772-DA862081942C}"/>
              </a:ext>
            </a:extLst>
          </p:cNvPr>
          <p:cNvSpPr txBox="1">
            <a:spLocks/>
          </p:cNvSpPr>
          <p:nvPr/>
        </p:nvSpPr>
        <p:spPr>
          <a:xfrm>
            <a:off x="0" y="-192145"/>
            <a:ext cx="9153427" cy="1911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5 – </a:t>
            </a:r>
            <a:r>
              <a:rPr lang="en-US" sz="5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Draft </a:t>
            </a:r>
            <a: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5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to Share</a:t>
            </a:r>
            <a:endParaRPr lang="en-US" sz="5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8CE9631-BC43-4865-B1FD-7FF230643E6E}"/>
              </a:ext>
            </a:extLst>
          </p:cNvPr>
          <p:cNvSpPr txBox="1"/>
          <p:nvPr/>
        </p:nvSpPr>
        <p:spPr>
          <a:xfrm>
            <a:off x="-89553" y="1263789"/>
            <a:ext cx="8890653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Have someone check your work.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(if this is allowed)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b="1" dirty="0">
              <a:ln>
                <a:solidFill>
                  <a:schemeClr val="tx1"/>
                </a:solidFill>
              </a:ln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Recopy it correctly and neatly.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 your best cursive writing or printing.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Relax – you’re done!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(Until the next assignment . . .)</a:t>
            </a:r>
          </a:p>
        </p:txBody>
      </p:sp>
      <p:pic>
        <p:nvPicPr>
          <p:cNvPr id="13" name="Picture 2" descr="Image result for publish clipart">
            <a:extLst>
              <a:ext uri="{FF2B5EF4-FFF2-40B4-BE49-F238E27FC236}">
                <a16:creationId xmlns:a16="http://schemas.microsoft.com/office/drawing/2014/main" xmlns="" id="{2FB04465-EDB0-4348-937B-2843C949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75" y="914107"/>
            <a:ext cx="1502833" cy="134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09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Image result for stage blue curtains background">
            <a:extLst>
              <a:ext uri="{FF2B5EF4-FFF2-40B4-BE49-F238E27FC236}">
                <a16:creationId xmlns:a16="http://schemas.microsoft.com/office/drawing/2014/main" xmlns="" id="{5F8121F8-BFAA-4902-BDDB-C049C4C41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43DA2C7-E816-4596-9F7B-BC4A8EEB679D}"/>
              </a:ext>
            </a:extLst>
          </p:cNvPr>
          <p:cNvSpPr txBox="1"/>
          <p:nvPr/>
        </p:nvSpPr>
        <p:spPr>
          <a:xfrm>
            <a:off x="2910980" y="2567481"/>
            <a:ext cx="29129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n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Right?? </a:t>
            </a:r>
            <a:endParaRPr lang="en-US" sz="5000" dirty="0">
              <a:ln>
                <a:solidFill>
                  <a:schemeClr val="bg1"/>
                </a:solidFill>
              </a:ln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8DD33F8-2CE8-4921-8B6F-312A143F9CCB}"/>
              </a:ext>
            </a:extLst>
          </p:cNvPr>
          <p:cNvSpPr txBox="1"/>
          <p:nvPr/>
        </p:nvSpPr>
        <p:spPr>
          <a:xfrm>
            <a:off x="2853516" y="2616987"/>
            <a:ext cx="3027842" cy="784830"/>
          </a:xfrm>
          <a:prstGeom prst="rect">
            <a:avLst/>
          </a:prstGeom>
          <a:solidFill>
            <a:srgbClr val="339933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dirty="0">
                <a:ln>
                  <a:solidFill>
                    <a:schemeClr val="bg1"/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</a:rPr>
              <a:t>Wrong!!!</a:t>
            </a:r>
            <a:endParaRPr lang="en-US" sz="4500" dirty="0">
              <a:ln>
                <a:solidFill>
                  <a:schemeClr val="bg1"/>
                </a:solidFill>
              </a:ln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9767673-3068-4778-A8D7-7BCB630084AD}"/>
              </a:ext>
            </a:extLst>
          </p:cNvPr>
          <p:cNvSpPr txBox="1"/>
          <p:nvPr/>
        </p:nvSpPr>
        <p:spPr>
          <a:xfrm flipH="1">
            <a:off x="627387" y="3400913"/>
            <a:ext cx="7800975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All writers(especially the good ones) use a process when they write.</a:t>
            </a:r>
            <a:endParaRPr lang="en-US" sz="2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3C4A17-1402-4E98-9460-6429716185E1}"/>
              </a:ext>
            </a:extLst>
          </p:cNvPr>
          <p:cNvSpPr txBox="1"/>
          <p:nvPr/>
        </p:nvSpPr>
        <p:spPr>
          <a:xfrm flipH="1">
            <a:off x="671512" y="4461307"/>
            <a:ext cx="7800975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Because our minds don't always think in logical paragraphs with supporting details and a carefully planned-out thesis sentence, we have to approach writing a step at a time.</a:t>
            </a:r>
            <a:r>
              <a:rPr lang="en-US" sz="2600" b="1" dirty="0">
                <a:ln w="1270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 </a:t>
            </a:r>
            <a:endParaRPr lang="en-US" sz="2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9F88C66-2CC6-40E4-8676-FEDEFE06EF9B}"/>
              </a:ext>
            </a:extLst>
          </p:cNvPr>
          <p:cNvSpPr/>
          <p:nvPr/>
        </p:nvSpPr>
        <p:spPr>
          <a:xfrm>
            <a:off x="272551" y="1053893"/>
            <a:ext cx="8570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When good writers start a new book, poem, or essay, etc. the words just appear on the page without much effort.  </a:t>
            </a:r>
          </a:p>
        </p:txBody>
      </p:sp>
    </p:spTree>
    <p:extLst>
      <p:ext uri="{BB962C8B-B14F-4D97-AF65-F5344CB8AC3E}">
        <p14:creationId xmlns:p14="http://schemas.microsoft.com/office/powerpoint/2010/main" val="39690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Image result for stage blue curtains background">
            <a:extLst>
              <a:ext uri="{FF2B5EF4-FFF2-40B4-BE49-F238E27FC236}">
                <a16:creationId xmlns:a16="http://schemas.microsoft.com/office/drawing/2014/main" xmlns="" id="{ECBBC8CE-46EF-4162-8882-AF59D1E50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5F1A222A-8ED5-46A9-B282-AA38091C9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7" y="516523"/>
            <a:ext cx="8648521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Stages of the </a:t>
            </a:r>
          </a:p>
          <a:p>
            <a:pPr algn="ctr" eaLnBrk="1" hangingPunct="1"/>
            <a:r>
              <a:rPr lang="en-US" sz="6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Writing Process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EC0AA83-97BD-4907-BFEE-E99BFF23D40C}"/>
              </a:ext>
            </a:extLst>
          </p:cNvPr>
          <p:cNvSpPr txBox="1"/>
          <p:nvPr/>
        </p:nvSpPr>
        <p:spPr>
          <a:xfrm>
            <a:off x="2237322" y="2526095"/>
            <a:ext cx="486766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Stage 1 – Prewriting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D02811E-8BB6-45E0-A1B9-BF5B51066E6E}"/>
              </a:ext>
            </a:extLst>
          </p:cNvPr>
          <p:cNvSpPr txBox="1"/>
          <p:nvPr/>
        </p:nvSpPr>
        <p:spPr>
          <a:xfrm>
            <a:off x="2474846" y="3353177"/>
            <a:ext cx="43926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Stage 2 – Drafting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396AD5E-6607-4F98-B85C-EC816ADEE91F}"/>
              </a:ext>
            </a:extLst>
          </p:cNvPr>
          <p:cNvSpPr txBox="1"/>
          <p:nvPr/>
        </p:nvSpPr>
        <p:spPr>
          <a:xfrm>
            <a:off x="2427959" y="4249943"/>
            <a:ext cx="475456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Stage 3 – Revising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85C06D0-3441-435D-83D4-40157C9DF959}"/>
              </a:ext>
            </a:extLst>
          </p:cNvPr>
          <p:cNvSpPr txBox="1"/>
          <p:nvPr/>
        </p:nvSpPr>
        <p:spPr>
          <a:xfrm>
            <a:off x="2010899" y="5088733"/>
            <a:ext cx="532050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Stage 4 – Proofreading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B168123-C34A-41D0-93E1-0D3819FD6756}"/>
              </a:ext>
            </a:extLst>
          </p:cNvPr>
          <p:cNvSpPr txBox="1"/>
          <p:nvPr/>
        </p:nvSpPr>
        <p:spPr>
          <a:xfrm>
            <a:off x="2259354" y="5845293"/>
            <a:ext cx="47545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Stage 5 – Final Draft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2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Image result for stage blue curtains background">
            <a:extLst>
              <a:ext uri="{FF2B5EF4-FFF2-40B4-BE49-F238E27FC236}">
                <a16:creationId xmlns:a16="http://schemas.microsoft.com/office/drawing/2014/main" xmlns="" id="{AE2B6E34-F995-4FA0-AA4A-16E26B3A6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DE5894F-C263-48E1-9BA4-E2C26005C238}"/>
              </a:ext>
            </a:extLst>
          </p:cNvPr>
          <p:cNvSpPr txBox="1">
            <a:spLocks/>
          </p:cNvSpPr>
          <p:nvPr/>
        </p:nvSpPr>
        <p:spPr bwMode="auto">
          <a:xfrm>
            <a:off x="685800" y="1381278"/>
            <a:ext cx="7772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Introducing</a:t>
            </a:r>
            <a:endParaRPr lang="en-US" sz="8500" b="1" dirty="0">
              <a:ln w="12700">
                <a:solidFill>
                  <a:schemeClr val="bg1"/>
                </a:solidFill>
              </a:ln>
              <a:solidFill>
                <a:srgbClr val="339933"/>
              </a:solidFill>
              <a:latin typeface="Calibri" pitchFamily="34" charset="0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BD770668-064E-485F-8F3D-01584D7C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2" y="2502665"/>
            <a:ext cx="639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Pre-writing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45A9FB6-63A9-4879-95EC-141E8ECD50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0026" y="3908599"/>
            <a:ext cx="2003945" cy="264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08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Image result for stage blue curtains background">
            <a:extLst>
              <a:ext uri="{FF2B5EF4-FFF2-40B4-BE49-F238E27FC236}">
                <a16:creationId xmlns:a16="http://schemas.microsoft.com/office/drawing/2014/main" xmlns="" id="{23664969-B49E-49B1-A7BE-76C94ED3C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1" name="Title 19">
            <a:extLst>
              <a:ext uri="{FF2B5EF4-FFF2-40B4-BE49-F238E27FC236}">
                <a16:creationId xmlns:a16="http://schemas.microsoft.com/office/drawing/2014/main" xmlns="" id="{F7CF3A56-B0AA-4467-9772-DA862081942C}"/>
              </a:ext>
            </a:extLst>
          </p:cNvPr>
          <p:cNvSpPr txBox="1">
            <a:spLocks/>
          </p:cNvSpPr>
          <p:nvPr/>
        </p:nvSpPr>
        <p:spPr>
          <a:xfrm>
            <a:off x="0" y="-311251"/>
            <a:ext cx="9153427" cy="1911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1 – </a:t>
            </a:r>
            <a:r>
              <a:rPr lang="en-US" sz="5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Pre-writing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5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to THINK</a:t>
            </a:r>
            <a:endParaRPr lang="en-US" sz="5500" b="1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0BC0EAF-76F6-49AB-B064-0B1F318A0CFF}"/>
              </a:ext>
            </a:extLst>
          </p:cNvPr>
          <p:cNvSpPr txBox="1"/>
          <p:nvPr/>
        </p:nvSpPr>
        <p:spPr>
          <a:xfrm>
            <a:off x="0" y="1895312"/>
            <a:ext cx="9325844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Decide on your purpose (reason) for writing.  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500" b="1" dirty="0">
                <a:ln w="6350"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are you trying to accomplish?</a:t>
            </a:r>
            <a:endParaRPr lang="en-US" sz="2400" b="1" dirty="0">
              <a:ln w="6350">
                <a:solidFill>
                  <a:schemeClr val="tx1"/>
                </a:solidFill>
              </a:ln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Identify who will read or listen to your written work.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500" b="1" dirty="0">
                <a:ln w="6350"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Who is your audience?</a:t>
            </a:r>
            <a:endParaRPr lang="en-US" sz="2400" b="1" dirty="0">
              <a:ln w="6350">
                <a:solidFill>
                  <a:schemeClr val="tx1"/>
                </a:solidFill>
              </a:ln>
              <a:solidFill>
                <a:srgbClr val="339933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ln>
                <a:solidFill>
                  <a:schemeClr val="tx1"/>
                </a:solidFill>
              </a:ln>
              <a:solidFill>
                <a:srgbClr val="339933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Choose the topic of focus for your writing.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en-US" sz="2500" b="1" dirty="0">
                <a:ln w="6350"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exactly is it that you are writing about?</a:t>
            </a:r>
            <a:endParaRPr lang="en-US" sz="2400" b="1" dirty="0">
              <a:ln w="6350">
                <a:solidFill>
                  <a:schemeClr val="tx1"/>
                </a:solidFill>
              </a:ln>
              <a:solidFill>
                <a:srgbClr val="339933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ln>
                <a:solidFill>
                  <a:schemeClr val="tx1"/>
                </a:solidFill>
              </a:ln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Brainstorm ideas about the subject. 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en-US" sz="2500" b="1" dirty="0">
                <a:ln w="6350"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information about the topic do you know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6350"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or need to gather?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4AFE8D2-8FD7-4C21-9A19-1B558B461E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0716" y="772473"/>
            <a:ext cx="849868" cy="112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21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Image result for stage blue curtains background">
            <a:extLst>
              <a:ext uri="{FF2B5EF4-FFF2-40B4-BE49-F238E27FC236}">
                <a16:creationId xmlns:a16="http://schemas.microsoft.com/office/drawing/2014/main" xmlns="" id="{D0D508B7-172E-47CE-B948-490E9871C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DE5894F-C263-48E1-9BA4-E2C26005C238}"/>
              </a:ext>
            </a:extLst>
          </p:cNvPr>
          <p:cNvSpPr txBox="1">
            <a:spLocks/>
          </p:cNvSpPr>
          <p:nvPr/>
        </p:nvSpPr>
        <p:spPr bwMode="auto">
          <a:xfrm>
            <a:off x="685800" y="1381278"/>
            <a:ext cx="7772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Introducing</a:t>
            </a:r>
            <a:endParaRPr lang="en-US" sz="8500" b="1" dirty="0">
              <a:ln w="12700">
                <a:solidFill>
                  <a:schemeClr val="bg1"/>
                </a:solidFill>
              </a:ln>
              <a:solidFill>
                <a:srgbClr val="339933"/>
              </a:solidFill>
              <a:latin typeface="Calibri" pitchFamily="34" charset="0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BD770668-064E-485F-8F3D-01584D7C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2" y="2502665"/>
            <a:ext cx="6391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Drafting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45A9FB6-63A9-4879-95EC-141E8ECD5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373" y="3898772"/>
            <a:ext cx="2667251" cy="266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22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Image result for stage blue curtains background">
            <a:extLst>
              <a:ext uri="{FF2B5EF4-FFF2-40B4-BE49-F238E27FC236}">
                <a16:creationId xmlns:a16="http://schemas.microsoft.com/office/drawing/2014/main" xmlns="" id="{6EB93DD1-29D8-4E72-8040-19F532038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1" name="Title 19">
            <a:extLst>
              <a:ext uri="{FF2B5EF4-FFF2-40B4-BE49-F238E27FC236}">
                <a16:creationId xmlns:a16="http://schemas.microsoft.com/office/drawing/2014/main" xmlns="" id="{F7CF3A56-B0AA-4467-9772-DA862081942C}"/>
              </a:ext>
            </a:extLst>
          </p:cNvPr>
          <p:cNvSpPr txBox="1">
            <a:spLocks/>
          </p:cNvSpPr>
          <p:nvPr/>
        </p:nvSpPr>
        <p:spPr>
          <a:xfrm>
            <a:off x="0" y="-378363"/>
            <a:ext cx="9153427" cy="1911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5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2 – </a:t>
            </a:r>
            <a:r>
              <a:rPr lang="en-US" sz="5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Drafting </a:t>
            </a:r>
            <a:br>
              <a:rPr lang="en-US" sz="5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5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to Write</a:t>
            </a:r>
            <a:endParaRPr lang="en-US" sz="5500" b="1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28B3666-F460-4E85-9F18-756313FE7AD8}"/>
              </a:ext>
            </a:extLst>
          </p:cNvPr>
          <p:cNvSpPr txBox="1"/>
          <p:nvPr/>
        </p:nvSpPr>
        <p:spPr>
          <a:xfrm>
            <a:off x="0" y="1479228"/>
            <a:ext cx="91440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Put the information you brainstormed into language appropriate for the assignment.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slang, IM or Text speak.  Use boring, old, proper grammar.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+mn-lt"/>
              </a:rPr>
              <a:t/>
            </a:r>
            <a:br>
              <a:rPr lang="en-US" sz="2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+mn-lt"/>
              </a:rPr>
            </a:br>
            <a:endParaRPr lang="en-US" sz="2000" b="1" dirty="0">
              <a:ln>
                <a:solidFill>
                  <a:schemeClr val="tx1"/>
                </a:solidFill>
              </a:ln>
              <a:solidFill>
                <a:srgbClr val="339933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Write sentences and paragraphs even if they are not perfect.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worry about grammar and conventions at this point.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0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2000" b="1" dirty="0">
              <a:ln>
                <a:solidFill>
                  <a:schemeClr val="tx1"/>
                </a:solidFill>
              </a:ln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Read what you have written and judge if it says what you mean.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 you getting your point across?  Is it clear?  If not . .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Revise your plan if it is not working.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9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 back to Stage 1 – Prewriting  and make changes to your plan.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26D56D0-AC60-49E8-B38F-1139EAF4E8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846" y="103594"/>
            <a:ext cx="1505594" cy="150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56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Image result for stage blue curtains background">
            <a:extLst>
              <a:ext uri="{FF2B5EF4-FFF2-40B4-BE49-F238E27FC236}">
                <a16:creationId xmlns:a16="http://schemas.microsoft.com/office/drawing/2014/main" xmlns="" id="{AFAAADBC-0987-44A9-BEFD-47CC92C9F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DE5894F-C263-48E1-9BA4-E2C26005C238}"/>
              </a:ext>
            </a:extLst>
          </p:cNvPr>
          <p:cNvSpPr txBox="1">
            <a:spLocks/>
          </p:cNvSpPr>
          <p:nvPr/>
        </p:nvSpPr>
        <p:spPr bwMode="auto">
          <a:xfrm>
            <a:off x="685800" y="1381278"/>
            <a:ext cx="7772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500" b="1" dirty="0">
                <a:ln w="12700">
                  <a:solidFill>
                    <a:schemeClr val="bg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Introducing</a:t>
            </a:r>
            <a:endParaRPr lang="en-US" sz="8500" b="1" dirty="0">
              <a:ln w="12700">
                <a:solidFill>
                  <a:schemeClr val="bg1"/>
                </a:solidFill>
              </a:ln>
              <a:solidFill>
                <a:srgbClr val="339933"/>
              </a:solidFill>
              <a:latin typeface="Calibri" pitchFamily="34" charset="0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BD770668-064E-485F-8F3D-01584D7C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2" y="2502665"/>
            <a:ext cx="639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Revising</a:t>
            </a:r>
          </a:p>
        </p:txBody>
      </p:sp>
      <p:pic>
        <p:nvPicPr>
          <p:cNvPr id="1026" name="Picture 2" descr="Image result for magnifying glass">
            <a:extLst>
              <a:ext uri="{FF2B5EF4-FFF2-40B4-BE49-F238E27FC236}">
                <a16:creationId xmlns:a16="http://schemas.microsoft.com/office/drawing/2014/main" xmlns="" id="{78066562-884E-4C23-8A38-2673A72EA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5604">
            <a:off x="3044722" y="3840839"/>
            <a:ext cx="3028110" cy="302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00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Image result for stage blue curtains background">
            <a:extLst>
              <a:ext uri="{FF2B5EF4-FFF2-40B4-BE49-F238E27FC236}">
                <a16:creationId xmlns:a16="http://schemas.microsoft.com/office/drawing/2014/main" xmlns="" id="{8EC5CC51-76A6-4333-97B9-40126590C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" y="0"/>
            <a:ext cx="914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82F2B-3254-4F61-AAB7-D31641E5FFBE}"/>
              </a:ext>
            </a:extLst>
          </p:cNvPr>
          <p:cNvSpPr txBox="1"/>
          <p:nvPr/>
        </p:nvSpPr>
        <p:spPr>
          <a:xfrm>
            <a:off x="6803842" y="6629400"/>
            <a:ext cx="2540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Write On! with Jamie   2014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1462CA7-AE8A-4B38-9B2A-670D6B9A2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6705601"/>
            <a:ext cx="152399" cy="152399"/>
          </a:xfrm>
          <a:prstGeom prst="rect">
            <a:avLst/>
          </a:prstGeom>
        </p:spPr>
      </p:pic>
      <p:sp>
        <p:nvSpPr>
          <p:cNvPr id="11" name="Title 19">
            <a:extLst>
              <a:ext uri="{FF2B5EF4-FFF2-40B4-BE49-F238E27FC236}">
                <a16:creationId xmlns:a16="http://schemas.microsoft.com/office/drawing/2014/main" xmlns="" id="{F7CF3A56-B0AA-4467-9772-DA862081942C}"/>
              </a:ext>
            </a:extLst>
          </p:cNvPr>
          <p:cNvSpPr txBox="1">
            <a:spLocks/>
          </p:cNvSpPr>
          <p:nvPr/>
        </p:nvSpPr>
        <p:spPr>
          <a:xfrm>
            <a:off x="0" y="-392170"/>
            <a:ext cx="9153427" cy="19113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3 – </a:t>
            </a:r>
            <a:r>
              <a:rPr lang="en-US" sz="5500" b="1" dirty="0">
                <a:ln>
                  <a:solidFill>
                    <a:schemeClr val="bg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Revising 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to Make it Better</a:t>
            </a:r>
            <a:endParaRPr lang="en-US" sz="5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AA2E68-7E7D-4D8F-870F-F22BCDFCB48B}"/>
              </a:ext>
            </a:extLst>
          </p:cNvPr>
          <p:cNvSpPr txBox="1"/>
          <p:nvPr/>
        </p:nvSpPr>
        <p:spPr>
          <a:xfrm>
            <a:off x="-476250" y="1123145"/>
            <a:ext cx="9696449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Read what you have written again.  </a:t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Yes, you actually have to re-read your writing.  </a:t>
            </a:r>
            <a:endParaRPr lang="en-US" sz="21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Rearrange words or sentences.  </a:t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 you using the same sentence order time after time?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100" b="1" dirty="0">
              <a:ln>
                <a:solidFill>
                  <a:schemeClr val="tx1"/>
                </a:solidFill>
              </a:ln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Take out or add parts.  </a:t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all parts of the writing support your purpose or topic?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endParaRPr lang="en-US" sz="2100" b="1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Replace “dead” words or unclear words.  </a:t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 know the words you love to use time and time again.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Read your writing aloud (if you are allowed to) to be sure it  flows smoothly.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it is like getting in a car with a first time driver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n>
                  <a:solidFill>
                    <a:schemeClr val="tx1"/>
                  </a:solidFill>
                </a:ln>
                <a:solidFill>
                  <a:srgbClr val="33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(stop and go) - revise!</a:t>
            </a:r>
          </a:p>
        </p:txBody>
      </p:sp>
      <p:pic>
        <p:nvPicPr>
          <p:cNvPr id="13" name="Picture 2" descr="Image result for magnifying glass">
            <a:extLst>
              <a:ext uri="{FF2B5EF4-FFF2-40B4-BE49-F238E27FC236}">
                <a16:creationId xmlns:a16="http://schemas.microsoft.com/office/drawing/2014/main" xmlns="" id="{4DBB852D-084C-45BB-ADF2-3CD958A96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5604">
            <a:off x="7193588" y="472332"/>
            <a:ext cx="1760690" cy="176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14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248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Cerda</cp:lastModifiedBy>
  <cp:revision>16</cp:revision>
  <dcterms:created xsi:type="dcterms:W3CDTF">2018-06-23T21:42:15Z</dcterms:created>
  <dcterms:modified xsi:type="dcterms:W3CDTF">2019-04-04T05:23:45Z</dcterms:modified>
</cp:coreProperties>
</file>