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lvl1pPr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1pPr>
    <a:lvl2pPr indent="2286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2pPr>
    <a:lvl3pPr indent="4572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3pPr>
    <a:lvl4pPr indent="6858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4pPr>
    <a:lvl5pPr indent="9144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5pPr>
    <a:lvl6pPr indent="11430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6pPr>
    <a:lvl7pPr indent="13716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7pPr>
    <a:lvl8pPr indent="16002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8pPr>
    <a:lvl9pPr indent="18288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wholeTbl>
    <a:band2H>
      <a:tcTxStyle/>
      <a:tcStyle>
        <a:tcBdr/>
        <a:fill>
          <a:blipFill rotWithShape="1">
            <a:blip xmlns:r="http://schemas.openxmlformats.org/officeDocument/2006/relationships" r:embed="rId1"/>
            <a:srcRect/>
            <a:tile tx="0" ty="0" sx="100000" sy="100000" flip="none" algn="tl"/>
          </a:blip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67665E">
              <a:alpha val="30000"/>
            </a:srgbClr>
          </a:solidFill>
        </a:fill>
      </a:tcStyle>
    </a:wholeTbl>
    <a:band2H>
      <a:tcTxStyle/>
      <a:tcStyle>
        <a:tcBdr/>
        <a:fill>
          <a:solidFill>
            <a:srgbClr val="67665E">
              <a:alpha val="40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67665E">
              <a:alpha val="5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65E">
              <a:alpha val="1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6" d="100"/>
          <a:sy n="36" d="100"/>
        </p:scale>
        <p:origin x="-77" y="-38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_rels/tableStyles.xml.rels><?xml version="1.0" encoding="UTF-8" standalone="yes"?>
<Relationships xmlns="http://schemas.openxmlformats.org/package/2006/relationships"><Relationship Id="rId1" Type="http://schemas.openxmlformats.org/officeDocument/2006/relationships/image" Target="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2608119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901700" y="477520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halk_Line_Box_10x7.png"/>
          <p:cNvPicPr/>
          <p:nvPr/>
        </p:nvPicPr>
        <p:blipFill>
          <a:blip r:embed="rId2">
            <a:alphaModFix amt="45000"/>
            <a:extLst/>
          </a:blip>
          <a:stretch>
            <a:fillRect/>
          </a:stretch>
        </p:blipFill>
        <p:spPr>
          <a:xfrm>
            <a:off x="317500" y="6794500"/>
            <a:ext cx="12344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901700" y="6934200"/>
            <a:ext cx="11201400" cy="952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901700" y="7823200"/>
            <a:ext cx="11201400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01700" y="3898900"/>
            <a:ext cx="11201400" cy="19431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901700" y="927100"/>
            <a:ext cx="5080000" cy="41021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901700" y="5029200"/>
            <a:ext cx="5080000" cy="3683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01700" y="2603500"/>
            <a:ext cx="5334000" cy="5969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90000"/>
              </a:lnSpc>
              <a:spcBef>
                <a:spcPts val="2800"/>
              </a:spcBef>
              <a:defRPr sz="3200"/>
            </a:lvl1pPr>
            <a:lvl2pPr marL="787400" indent="-393700">
              <a:lnSpc>
                <a:spcPct val="90000"/>
              </a:lnSpc>
              <a:spcBef>
                <a:spcPts val="2800"/>
              </a:spcBef>
              <a:defRPr sz="3200"/>
            </a:lvl2pPr>
            <a:lvl3pPr marL="1181100" indent="-393700">
              <a:lnSpc>
                <a:spcPct val="90000"/>
              </a:lnSpc>
              <a:spcBef>
                <a:spcPts val="2800"/>
              </a:spcBef>
              <a:defRPr sz="3200"/>
            </a:lvl3pPr>
            <a:lvl4pPr marL="1574800" indent="-393700">
              <a:lnSpc>
                <a:spcPct val="90000"/>
              </a:lnSpc>
              <a:spcBef>
                <a:spcPts val="2800"/>
              </a:spcBef>
              <a:defRPr sz="3200"/>
            </a:lvl4pPr>
            <a:lvl5pPr marL="1968500" indent="-393700">
              <a:lnSpc>
                <a:spcPct val="90000"/>
              </a:lnSpc>
              <a:spcBef>
                <a:spcPts val="28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901700" y="1727200"/>
            <a:ext cx="112014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10x7.png"/>
          <p:cNvPicPr/>
          <p:nvPr/>
        </p:nvPicPr>
        <p:blipFill>
          <a:blip r:embed="rId15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 Regular"/>
        </a:defRPr>
      </a:lvl1pPr>
      <a:lvl2pPr indent="2286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 Regular"/>
        </a:defRPr>
      </a:lvl2pPr>
      <a:lvl3pPr indent="4572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 Regular"/>
        </a:defRPr>
      </a:lvl3pPr>
      <a:lvl4pPr indent="6858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 Regular"/>
        </a:defRPr>
      </a:lvl4pPr>
      <a:lvl5pPr indent="9144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 Regular"/>
        </a:defRPr>
      </a:lvl5pPr>
      <a:lvl6pPr indent="11430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 Regular"/>
        </a:defRPr>
      </a:lvl6pPr>
      <a:lvl7pPr indent="13716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 Regular"/>
        </a:defRPr>
      </a:lvl7pPr>
      <a:lvl8pPr indent="16002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 Regular"/>
        </a:defRPr>
      </a:lvl8pPr>
      <a:lvl9pPr indent="18288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 Regular"/>
        </a:defRPr>
      </a:lvl9pPr>
    </p:titleStyle>
    <p:bodyStyle>
      <a:lvl1pPr marL="444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1pPr>
      <a:lvl2pPr marL="889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2pPr>
      <a:lvl3pPr marL="1333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3pPr>
      <a:lvl4pPr marL="1778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4pPr>
      <a:lvl5pPr marL="2222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5pPr>
      <a:lvl6pPr marL="2667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6pPr>
      <a:lvl7pPr marL="3111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7pPr>
      <a:lvl8pPr marL="3556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8pPr>
      <a:lvl9pPr marL="4000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 Regular"/>
        </a:defRPr>
      </a:lvl1pPr>
      <a:lvl2pPr indent="2286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 Regular"/>
        </a:defRPr>
      </a:lvl2pPr>
      <a:lvl3pPr indent="4572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 Regular"/>
        </a:defRPr>
      </a:lvl3pPr>
      <a:lvl4pPr indent="6858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 Regular"/>
        </a:defRPr>
      </a:lvl4pPr>
      <a:lvl5pPr indent="9144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 Regular"/>
        </a:defRPr>
      </a:lvl5pPr>
      <a:lvl6pPr indent="11430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 Regular"/>
        </a:defRPr>
      </a:lvl6pPr>
      <a:lvl7pPr indent="13716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 Regular"/>
        </a:defRPr>
      </a:lvl7pPr>
      <a:lvl8pPr indent="16002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 Regular"/>
        </a:defRPr>
      </a:lvl8pPr>
      <a:lvl9pPr indent="18288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Point of View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8th Grade language arts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what is point of view in literature?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Different characters can tell the same events in different ways.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There are 5 points of view that we will focus on in our reading.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First Person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A character in the story is the narrator.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Uses pronouns like I, we, our, my, me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Example: “The Tell Tale Heart”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Second Person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The narrator tells the story to someone else using words like “you.”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Third Person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The story is being told by someone not in the story.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Uses pronouns like they, he, she, their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Example: The Monkey’s Paw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Third Person Omniscient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The narrator knows all the thoughts and feelings of all of the characters in the story.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God-like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Example: The Secret Garden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Third Person limited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The story adheres to one character’s perspective.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The narrator knows all things about this character, but ONLY this character.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Example: The Hunger Games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Let’s Practice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With your group, come up with an example for each type of point of view.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When you finish, read the opening paragraph of “The Tell Tale Heart” and rewrite it another point of view (third person, second person, etc.)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760000" rotWithShape="0">
            <a:srgbClr val="FFFFFF">
              <a:alpha val="3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E3B39"/>
            </a:solidFill>
            <a:effectLst>
              <a:outerShdw blurRad="25400" dist="12700" dir="4920000" rotWithShape="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blurRad="25400" dist="25400" dir="5520000" rotWithShape="0">
            <a:srgbClr val="FFFFFF">
              <a:alpha val="72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5">
  <a:themeElements>
    <a:clrScheme name="New_Template5">
      <a:dk1>
        <a:srgbClr val="000000"/>
      </a:dk1>
      <a:lt1>
        <a:srgbClr val="FFFFFF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760000" rotWithShape="0">
            <a:srgbClr val="FFFFFF">
              <a:alpha val="3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E3B39"/>
            </a:solidFill>
            <a:effectLst>
              <a:outerShdw blurRad="25400" dist="12700" dir="4920000" rotWithShape="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blurRad="25400" dist="25400" dir="5520000" rotWithShape="0">
            <a:srgbClr val="FFFFFF">
              <a:alpha val="72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Custom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New_Template5</vt:lpstr>
      <vt:lpstr>Point of View</vt:lpstr>
      <vt:lpstr>what is point of view in literature?</vt:lpstr>
      <vt:lpstr>First Person</vt:lpstr>
      <vt:lpstr>Second Person</vt:lpstr>
      <vt:lpstr>Third Person</vt:lpstr>
      <vt:lpstr>Third Person Omniscient</vt:lpstr>
      <vt:lpstr>Third Person limited</vt:lpstr>
      <vt:lpstr>Let’s 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 of View</dc:title>
  <dc:creator>Jennifer Rose</dc:creator>
  <cp:lastModifiedBy>Frank</cp:lastModifiedBy>
  <cp:revision>1</cp:revision>
  <dcterms:modified xsi:type="dcterms:W3CDTF">2018-10-16T12:31:11Z</dcterms:modified>
</cp:coreProperties>
</file>