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slide" Target="slides/slide10.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g1d708521e0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1d708521e0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1d708521e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1d708521e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1d708521e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1d708521e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1d708521e0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1d708521e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1d708521e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1d708521e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g1d708521e0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d708521e0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g1d708521e0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1d708521e0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1d708521e0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1d708521e0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1d708521e0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1d708521e0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en.wikipedia.org/wiki/Choose_Your_Own_Adventure"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Point of View</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ctr">
              <a:spcBef>
                <a:spcPts val="0"/>
              </a:spcBef>
              <a:spcAft>
                <a:spcPts val="1600"/>
              </a:spcAft>
              <a:buNone/>
            </a:pPr>
            <a:r>
              <a:rPr lang="en"/>
              <a:t>POINT OF VIEW PRACTICE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is Point of View?</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1400"/>
              </a:spcAft>
              <a:buClr>
                <a:schemeClr val="dk1"/>
              </a:buClr>
              <a:buSzPts val="1100"/>
              <a:buFont typeface="Arial"/>
              <a:buNone/>
            </a:pPr>
            <a:r>
              <a:rPr lang="en" sz="2400">
                <a:solidFill>
                  <a:srgbClr val="444444"/>
                </a:solidFill>
                <a:highlight>
                  <a:srgbClr val="FFFFFF"/>
                </a:highlight>
                <a:latin typeface="Times New Roman"/>
                <a:ea typeface="Times New Roman"/>
                <a:cs typeface="Times New Roman"/>
                <a:sym typeface="Times New Roman"/>
              </a:rPr>
              <a:t>The term “point of view” has many applications, from video game development to the interpretation of art. When studying the perspective of the narrator, the reader is concerned with the relationship between the person telling the story (the narrator) and the agents referred to by the story teller (the characters).</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lang="en"/>
              <a:t>Modes of Narration</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2400">
                <a:solidFill>
                  <a:srgbClr val="444444"/>
                </a:solidFill>
                <a:highlight>
                  <a:srgbClr val="FFFFFF"/>
                </a:highlight>
                <a:latin typeface="Times New Roman"/>
                <a:ea typeface="Times New Roman"/>
                <a:cs typeface="Times New Roman"/>
                <a:sym typeface="Times New Roman"/>
              </a:rPr>
              <a:t>There are </a:t>
            </a:r>
            <a:r>
              <a:rPr b="1" lang="en" sz="2400">
                <a:solidFill>
                  <a:srgbClr val="444444"/>
                </a:solidFill>
                <a:highlight>
                  <a:srgbClr val="FFFFFF"/>
                </a:highlight>
                <a:latin typeface="Times New Roman"/>
                <a:ea typeface="Times New Roman"/>
                <a:cs typeface="Times New Roman"/>
                <a:sym typeface="Times New Roman"/>
              </a:rPr>
              <a:t>six key terms used in the study of narrative view point:</a:t>
            </a:r>
            <a:r>
              <a:rPr lang="en" sz="2400">
                <a:solidFill>
                  <a:srgbClr val="444444"/>
                </a:solidFill>
                <a:highlight>
                  <a:srgbClr val="FFFFFF"/>
                </a:highlight>
                <a:latin typeface="Times New Roman"/>
                <a:ea typeface="Times New Roman"/>
                <a:cs typeface="Times New Roman"/>
                <a:sym typeface="Times New Roman"/>
              </a:rPr>
              <a:t> first-person, second-person, third-person, third-person objective, third-person limited, and third-person omniscient.  Each term refers to a specific mode of narration defined by two things: the distance of the narrator from the story (the pronoun case) and how much the narrator reveals about the thoughts and feelings of the characters (narrative access).  Let’s take a closer look at each term.</a:t>
            </a:r>
            <a:endParaRPr sz="2400">
              <a:solidFill>
                <a:srgbClr val="444444"/>
              </a:solidFill>
              <a:highlight>
                <a:srgbClr val="FFFFFF"/>
              </a:highlight>
              <a:latin typeface="Times New Roman"/>
              <a:ea typeface="Times New Roman"/>
              <a:cs typeface="Times New Roman"/>
              <a:sym typeface="Times New Roman"/>
            </a:endParaRPr>
          </a:p>
          <a:p>
            <a:pPr indent="0" lvl="0" marL="0" rtl="0" algn="l">
              <a:spcBef>
                <a:spcPts val="14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First-Person</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solidFill>
                  <a:srgbClr val="444444"/>
                </a:solidFill>
                <a:highlight>
                  <a:srgbClr val="FFFFFF"/>
                </a:highlight>
                <a:latin typeface="Times New Roman"/>
                <a:ea typeface="Times New Roman"/>
                <a:cs typeface="Times New Roman"/>
                <a:sym typeface="Times New Roman"/>
              </a:rPr>
              <a:t>In this mode, the narrator is usually the protagonist or central character in the story.  But even if this character is not the protagonist, he or she is directly involved in the events of the story and is telling the tale “first hand.”  First-person narration is easy to identify, because the narrator will be telling the story from “I’s” perspective.  Readers should watch for the narrator’s use of first-person pronouns- “I, me, my, our, us, we, myself, and ourselves,” as these will usually indicate that the passage is narrated from first-person perspective.  Remember, with this skill readers are trying to identify the perspective of the narrator; therefore, </a:t>
            </a:r>
            <a:r>
              <a:rPr b="1" lang="en">
                <a:solidFill>
                  <a:srgbClr val="444444"/>
                </a:solidFill>
                <a:highlight>
                  <a:srgbClr val="FFFFFF"/>
                </a:highlight>
                <a:latin typeface="Times New Roman"/>
                <a:ea typeface="Times New Roman"/>
                <a:cs typeface="Times New Roman"/>
                <a:sym typeface="Times New Roman"/>
              </a:rPr>
              <a:t>one must ignore the dialogue of characters </a:t>
            </a:r>
            <a:r>
              <a:rPr lang="en">
                <a:solidFill>
                  <a:srgbClr val="444444"/>
                </a:solidFill>
                <a:highlight>
                  <a:srgbClr val="FFFFFF"/>
                </a:highlight>
                <a:latin typeface="Times New Roman"/>
                <a:ea typeface="Times New Roman"/>
                <a:cs typeface="Times New Roman"/>
                <a:sym typeface="Times New Roman"/>
              </a:rPr>
              <a:t>(indicated by “quotation marks”) </a:t>
            </a:r>
            <a:r>
              <a:rPr b="1" lang="en">
                <a:solidFill>
                  <a:srgbClr val="444444"/>
                </a:solidFill>
                <a:highlight>
                  <a:srgbClr val="FFFFFF"/>
                </a:highlight>
                <a:latin typeface="Times New Roman"/>
                <a:ea typeface="Times New Roman"/>
                <a:cs typeface="Times New Roman"/>
                <a:sym typeface="Times New Roman"/>
              </a:rPr>
              <a:t>and solely focus on narration, otherwise one is not analyzing the narrator’s point of view.</a:t>
            </a:r>
            <a:endParaRPr b="1">
              <a:solidFill>
                <a:srgbClr val="444444"/>
              </a:solidFill>
              <a:highlight>
                <a:srgbClr val="FFFFFF"/>
              </a:highlight>
              <a:latin typeface="Times New Roman"/>
              <a:ea typeface="Times New Roman"/>
              <a:cs typeface="Times New Roman"/>
              <a:sym typeface="Times New Roman"/>
            </a:endParaRPr>
          </a:p>
          <a:p>
            <a:pPr indent="0" lvl="0" marL="0" rtl="0" algn="l">
              <a:spcBef>
                <a:spcPts val="14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Second Person</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solidFill>
                  <a:srgbClr val="444444"/>
                </a:solidFill>
                <a:highlight>
                  <a:srgbClr val="FFFFFF"/>
                </a:highlight>
                <a:latin typeface="Times New Roman"/>
                <a:ea typeface="Times New Roman"/>
                <a:cs typeface="Times New Roman"/>
                <a:sym typeface="Times New Roman"/>
              </a:rPr>
              <a:t>In this mode of narration “you” are the agent, such as in this example: </a:t>
            </a:r>
            <a:r>
              <a:rPr i="1" lang="en">
                <a:solidFill>
                  <a:srgbClr val="444444"/>
                </a:solidFill>
                <a:highlight>
                  <a:srgbClr val="FFFFFF"/>
                </a:highlight>
                <a:latin typeface="Times New Roman"/>
                <a:ea typeface="Times New Roman"/>
                <a:cs typeface="Times New Roman"/>
                <a:sym typeface="Times New Roman"/>
              </a:rPr>
              <a:t>you walked down the stairs</a:t>
            </a:r>
            <a:r>
              <a:rPr lang="en">
                <a:solidFill>
                  <a:srgbClr val="444444"/>
                </a:solidFill>
                <a:highlight>
                  <a:srgbClr val="FFFFFF"/>
                </a:highlight>
                <a:latin typeface="Times New Roman"/>
                <a:ea typeface="Times New Roman"/>
                <a:cs typeface="Times New Roman"/>
                <a:sym typeface="Times New Roman"/>
              </a:rPr>
              <a:t>.  As it is generally awkward for a story to be narrated from “your” perspective, this mode of narration is not used very often in narratives and stories.  There are some exceptions, however, and second-person perspective is the primary mode of narration for </a:t>
            </a:r>
            <a:r>
              <a:rPr lang="en" u="sng">
                <a:solidFill>
                  <a:srgbClr val="B91313"/>
                </a:solidFill>
                <a:highlight>
                  <a:srgbClr val="FFFFFF"/>
                </a:highlight>
                <a:latin typeface="Times New Roman"/>
                <a:ea typeface="Times New Roman"/>
                <a:cs typeface="Times New Roman"/>
                <a:sym typeface="Times New Roman"/>
                <a:hlinkClick r:id="rId3"/>
              </a:rPr>
              <a:t>Choose Your Own Adventure books</a:t>
            </a:r>
            <a:r>
              <a:rPr lang="en">
                <a:solidFill>
                  <a:srgbClr val="444444"/>
                </a:solidFill>
                <a:highlight>
                  <a:srgbClr val="FFFFFF"/>
                </a:highlight>
                <a:latin typeface="Times New Roman"/>
                <a:ea typeface="Times New Roman"/>
                <a:cs typeface="Times New Roman"/>
                <a:sym typeface="Times New Roman"/>
              </a:rPr>
              <a:t> and similarly styled writings.  More frequently, </a:t>
            </a:r>
            <a:r>
              <a:rPr b="1" lang="en">
                <a:solidFill>
                  <a:srgbClr val="444444"/>
                </a:solidFill>
                <a:highlight>
                  <a:srgbClr val="FFFFFF"/>
                </a:highlight>
                <a:latin typeface="Times New Roman"/>
                <a:ea typeface="Times New Roman"/>
                <a:cs typeface="Times New Roman"/>
                <a:sym typeface="Times New Roman"/>
              </a:rPr>
              <a:t>directions and instructions and usually narrated from second-person perspective</a:t>
            </a:r>
            <a:r>
              <a:rPr lang="en">
                <a:solidFill>
                  <a:srgbClr val="444444"/>
                </a:solidFill>
                <a:highlight>
                  <a:srgbClr val="FFFFFF"/>
                </a:highlight>
                <a:latin typeface="Times New Roman"/>
                <a:ea typeface="Times New Roman"/>
                <a:cs typeface="Times New Roman"/>
                <a:sym typeface="Times New Roman"/>
              </a:rPr>
              <a:t>.  In most cases, directions will be written in short imperative sentences, where the implied subject is “you.”  But even when “you” is not explicitly stated, it is understood that “you” are the subject of directions and instructions.</a:t>
            </a:r>
            <a:endParaRPr>
              <a:solidFill>
                <a:srgbClr val="444444"/>
              </a:solidFill>
              <a:highlight>
                <a:srgbClr val="FFFFFF"/>
              </a:highlight>
              <a:latin typeface="Times New Roman"/>
              <a:ea typeface="Times New Roman"/>
              <a:cs typeface="Times New Roman"/>
              <a:sym typeface="Times New Roman"/>
            </a:endParaRPr>
          </a:p>
          <a:p>
            <a:pPr indent="0" lvl="0" marL="0" rtl="0" algn="l">
              <a:spcBef>
                <a:spcPts val="14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Third Person</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1400"/>
              </a:spcAft>
              <a:buClr>
                <a:schemeClr val="dk1"/>
              </a:buClr>
              <a:buSzPts val="1100"/>
              <a:buFont typeface="Arial"/>
              <a:buNone/>
            </a:pPr>
            <a:r>
              <a:rPr lang="en">
                <a:solidFill>
                  <a:srgbClr val="444444"/>
                </a:solidFill>
                <a:highlight>
                  <a:srgbClr val="FFFFFF"/>
                </a:highlight>
                <a:latin typeface="Times New Roman"/>
                <a:ea typeface="Times New Roman"/>
                <a:cs typeface="Times New Roman"/>
                <a:sym typeface="Times New Roman"/>
              </a:rPr>
              <a:t>With this mode of narration, the narrator tells the story of another person or group of people.   </a:t>
            </a:r>
            <a:r>
              <a:rPr i="1" lang="en">
                <a:solidFill>
                  <a:srgbClr val="444444"/>
                </a:solidFill>
                <a:highlight>
                  <a:srgbClr val="FFFFFF"/>
                </a:highlight>
                <a:latin typeface="Times New Roman"/>
                <a:ea typeface="Times New Roman"/>
                <a:cs typeface="Times New Roman"/>
                <a:sym typeface="Times New Roman"/>
              </a:rPr>
              <a:t> </a:t>
            </a:r>
            <a:r>
              <a:rPr lang="en">
                <a:solidFill>
                  <a:srgbClr val="444444"/>
                </a:solidFill>
                <a:highlight>
                  <a:srgbClr val="FFFFFF"/>
                </a:highlight>
                <a:latin typeface="Times New Roman"/>
                <a:ea typeface="Times New Roman"/>
                <a:cs typeface="Times New Roman"/>
                <a:sym typeface="Times New Roman"/>
              </a:rPr>
              <a:t>The narrator may be far removed from or not involved in the story, or he or she may be a supporting character supplying narration for a hero.  Frequent use of “he, she, them, they, him, her, his, and their” by the narrator may indicate that a passage is narrated from third-person perspective.  </a:t>
            </a:r>
            <a:r>
              <a:rPr b="1" lang="en">
                <a:solidFill>
                  <a:srgbClr val="444444"/>
                </a:solidFill>
                <a:highlight>
                  <a:srgbClr val="FFFFFF"/>
                </a:highlight>
                <a:latin typeface="Times New Roman"/>
                <a:ea typeface="Times New Roman"/>
                <a:cs typeface="Times New Roman"/>
                <a:sym typeface="Times New Roman"/>
              </a:rPr>
              <a:t>There are three distinct modes of third-person narration: objective, limited, and omniscient. </a:t>
            </a:r>
            <a:r>
              <a:rPr lang="en">
                <a:solidFill>
                  <a:srgbClr val="444444"/>
                </a:solidFill>
                <a:highlight>
                  <a:srgbClr val="FFFFFF"/>
                </a:highlight>
                <a:latin typeface="Times New Roman"/>
                <a:ea typeface="Times New Roman"/>
                <a:cs typeface="Times New Roman"/>
                <a:sym typeface="Times New Roman"/>
              </a:rPr>
              <a:t>Which mode the narrator is using is determined by a single variable- how much the narrator accesses the thoughts, feelings, and internal workings of the characters and shares them with the reader through narration.  Characters’ feelings and motivations can be inferred and understood through their behavior and dialogue in each of the three modes of third-person narration; however, in determining which mode the narrator is operating, readers should be concerned with finding instances where the narrator </a:t>
            </a:r>
            <a:r>
              <a:rPr b="1" lang="en">
                <a:solidFill>
                  <a:srgbClr val="444444"/>
                </a:solidFill>
                <a:highlight>
                  <a:srgbClr val="FFFFFF"/>
                </a:highlight>
                <a:latin typeface="Times New Roman"/>
                <a:ea typeface="Times New Roman"/>
                <a:cs typeface="Times New Roman"/>
                <a:sym typeface="Times New Roman"/>
              </a:rPr>
              <a:t>explicitly</a:t>
            </a:r>
            <a:r>
              <a:rPr lang="en">
                <a:solidFill>
                  <a:srgbClr val="444444"/>
                </a:solidFill>
                <a:highlight>
                  <a:srgbClr val="FFFFFF"/>
                </a:highlight>
                <a:latin typeface="Times New Roman"/>
                <a:ea typeface="Times New Roman"/>
                <a:cs typeface="Times New Roman"/>
                <a:sym typeface="Times New Roman"/>
              </a:rPr>
              <a:t> reveals a character’s thoughts or feelings.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Third Person-Objective</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2400">
                <a:solidFill>
                  <a:srgbClr val="444444"/>
                </a:solidFill>
                <a:highlight>
                  <a:srgbClr val="FFFFFF"/>
                </a:highlight>
                <a:latin typeface="Times New Roman"/>
                <a:ea typeface="Times New Roman"/>
                <a:cs typeface="Times New Roman"/>
                <a:sym typeface="Times New Roman"/>
              </a:rPr>
              <a:t>In this mode of narration, the narrator tells a third-person’s story (he, she, him, her), but the narrator only describes characters’ behavior and dialogue. </a:t>
            </a:r>
            <a:r>
              <a:rPr b="1" lang="en" sz="2400">
                <a:solidFill>
                  <a:srgbClr val="444444"/>
                </a:solidFill>
                <a:highlight>
                  <a:srgbClr val="FFFFFF"/>
                </a:highlight>
                <a:latin typeface="Times New Roman"/>
                <a:ea typeface="Times New Roman"/>
                <a:cs typeface="Times New Roman"/>
                <a:sym typeface="Times New Roman"/>
              </a:rPr>
              <a:t> The narrator does not reveal any character’s thoughts or feelings. </a:t>
            </a:r>
            <a:r>
              <a:rPr lang="en" sz="2400">
                <a:solidFill>
                  <a:srgbClr val="444444"/>
                </a:solidFill>
                <a:highlight>
                  <a:srgbClr val="FFFFFF"/>
                </a:highlight>
                <a:latin typeface="Times New Roman"/>
                <a:ea typeface="Times New Roman"/>
                <a:cs typeface="Times New Roman"/>
                <a:sym typeface="Times New Roman"/>
              </a:rPr>
              <a:t>Again, readers will be able to understand characters’ thoughts and motivations based on characters’ actions and dialogue, which are narrated; however, the narrator will not explicitly reveal character’s thoughts and/or motivations in narration.</a:t>
            </a:r>
            <a:endParaRPr sz="2400">
              <a:solidFill>
                <a:srgbClr val="444444"/>
              </a:solidFill>
              <a:highlight>
                <a:srgbClr val="FFFFFF"/>
              </a:highlight>
              <a:latin typeface="Times New Roman"/>
              <a:ea typeface="Times New Roman"/>
              <a:cs typeface="Times New Roman"/>
              <a:sym typeface="Times New Roman"/>
            </a:endParaRPr>
          </a:p>
          <a:p>
            <a:pPr indent="0" lvl="0" marL="0" rtl="0" algn="l">
              <a:spcBef>
                <a:spcPts val="14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Third Person-Limited</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sz="2400">
                <a:solidFill>
                  <a:srgbClr val="444444"/>
                </a:solidFill>
                <a:highlight>
                  <a:srgbClr val="FFFFFF"/>
                </a:highlight>
                <a:latin typeface="Times New Roman"/>
                <a:ea typeface="Times New Roman"/>
                <a:cs typeface="Times New Roman"/>
                <a:sym typeface="Times New Roman"/>
              </a:rPr>
              <a:t>When a narrator uses third-person limited perspective, the narrator’s perspective is </a:t>
            </a:r>
            <a:r>
              <a:rPr i="1" lang="en" sz="2400">
                <a:solidFill>
                  <a:srgbClr val="444444"/>
                </a:solidFill>
                <a:highlight>
                  <a:srgbClr val="FFFFFF"/>
                </a:highlight>
                <a:latin typeface="Times New Roman"/>
                <a:ea typeface="Times New Roman"/>
                <a:cs typeface="Times New Roman"/>
                <a:sym typeface="Times New Roman"/>
              </a:rPr>
              <a:t>limited </a:t>
            </a:r>
            <a:r>
              <a:rPr lang="en" sz="2400">
                <a:solidFill>
                  <a:srgbClr val="444444"/>
                </a:solidFill>
                <a:highlight>
                  <a:srgbClr val="FFFFFF"/>
                </a:highlight>
                <a:latin typeface="Times New Roman"/>
                <a:ea typeface="Times New Roman"/>
                <a:cs typeface="Times New Roman"/>
                <a:sym typeface="Times New Roman"/>
              </a:rPr>
              <a:t>to the internal workings of one character.  In other words, </a:t>
            </a:r>
            <a:r>
              <a:rPr b="1" lang="en" sz="2400">
                <a:solidFill>
                  <a:srgbClr val="444444"/>
                </a:solidFill>
                <a:highlight>
                  <a:srgbClr val="FFFFFF"/>
                </a:highlight>
                <a:latin typeface="Times New Roman"/>
                <a:ea typeface="Times New Roman"/>
                <a:cs typeface="Times New Roman"/>
                <a:sym typeface="Times New Roman"/>
              </a:rPr>
              <a:t>the narrator reveals the thoughts and feelings of one character through explicit narration. </a:t>
            </a:r>
            <a:r>
              <a:rPr lang="en" sz="2400">
                <a:solidFill>
                  <a:srgbClr val="444444"/>
                </a:solidFill>
                <a:highlight>
                  <a:srgbClr val="FFFFFF"/>
                </a:highlight>
                <a:latin typeface="Times New Roman"/>
                <a:ea typeface="Times New Roman"/>
                <a:cs typeface="Times New Roman"/>
                <a:sym typeface="Times New Roman"/>
              </a:rPr>
              <a:t>As with objective narration, readers may be able to infer characters’ thoughts and feelings based on the behaviors and dialogue of those characters, which are narrated, but the narrator also directly reveals the central character’s internal perspective.</a:t>
            </a:r>
            <a:endParaRPr sz="2400">
              <a:solidFill>
                <a:srgbClr val="444444"/>
              </a:solidFill>
              <a:highlight>
                <a:srgbClr val="FFFFFF"/>
              </a:highlight>
              <a:latin typeface="Times New Roman"/>
              <a:ea typeface="Times New Roman"/>
              <a:cs typeface="Times New Roman"/>
              <a:sym typeface="Times New Roman"/>
            </a:endParaRPr>
          </a:p>
          <a:p>
            <a:pPr indent="0" lvl="0" marL="0" rtl="0" algn="l">
              <a:spcBef>
                <a:spcPts val="14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Third Person Omniscient</a:t>
            </a:r>
            <a:endParaRPr/>
          </a:p>
        </p:txBody>
      </p:sp>
      <p:sp>
        <p:nvSpPr>
          <p:cNvPr id="103" name="Google Shape;103;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1400"/>
              </a:spcAft>
              <a:buClr>
                <a:schemeClr val="dk1"/>
              </a:buClr>
              <a:buSzPts val="1100"/>
              <a:buFont typeface="Arial"/>
              <a:buNone/>
            </a:pPr>
            <a:r>
              <a:rPr b="1" lang="en" sz="2400">
                <a:solidFill>
                  <a:srgbClr val="444444"/>
                </a:solidFill>
                <a:highlight>
                  <a:srgbClr val="FFFFFF"/>
                </a:highlight>
                <a:latin typeface="Times New Roman"/>
                <a:ea typeface="Times New Roman"/>
                <a:cs typeface="Times New Roman"/>
                <a:sym typeface="Times New Roman"/>
              </a:rPr>
              <a:t>I</a:t>
            </a:r>
            <a:r>
              <a:rPr lang="en" sz="2400">
                <a:solidFill>
                  <a:srgbClr val="444444"/>
                </a:solidFill>
                <a:highlight>
                  <a:srgbClr val="FFFFFF"/>
                </a:highlight>
                <a:latin typeface="Times New Roman"/>
                <a:ea typeface="Times New Roman"/>
                <a:cs typeface="Times New Roman"/>
                <a:sym typeface="Times New Roman"/>
              </a:rPr>
              <a:t>n this mode of narration, the narrator grants readers the most access to characters’ thoughts and feelings.  With third-person omniscient narration, </a:t>
            </a:r>
            <a:r>
              <a:rPr b="1" lang="en" sz="2400">
                <a:solidFill>
                  <a:srgbClr val="444444"/>
                </a:solidFill>
                <a:highlight>
                  <a:srgbClr val="FFFFFF"/>
                </a:highlight>
                <a:latin typeface="Times New Roman"/>
                <a:ea typeface="Times New Roman"/>
                <a:cs typeface="Times New Roman"/>
                <a:sym typeface="Times New Roman"/>
              </a:rPr>
              <a:t>the narration will reveal more than one characters’  internal workings. </a:t>
            </a:r>
            <a:r>
              <a:rPr lang="en" sz="2400">
                <a:solidFill>
                  <a:srgbClr val="444444"/>
                </a:solidFill>
                <a:highlight>
                  <a:srgbClr val="FFFFFF"/>
                </a:highlight>
                <a:latin typeface="Times New Roman"/>
                <a:ea typeface="Times New Roman"/>
                <a:cs typeface="Times New Roman"/>
                <a:sym typeface="Times New Roman"/>
              </a:rPr>
              <a:t>The base word</a:t>
            </a:r>
            <a:r>
              <a:rPr i="1" lang="en" sz="2400">
                <a:solidFill>
                  <a:srgbClr val="444444"/>
                </a:solidFill>
                <a:highlight>
                  <a:srgbClr val="FFFFFF"/>
                </a:highlight>
                <a:latin typeface="Times New Roman"/>
                <a:ea typeface="Times New Roman"/>
                <a:cs typeface="Times New Roman"/>
                <a:sym typeface="Times New Roman"/>
              </a:rPr>
              <a:t> omni</a:t>
            </a:r>
            <a:r>
              <a:rPr lang="en" sz="2400">
                <a:solidFill>
                  <a:srgbClr val="444444"/>
                </a:solidFill>
                <a:highlight>
                  <a:srgbClr val="FFFFFF"/>
                </a:highlight>
                <a:latin typeface="Times New Roman"/>
                <a:ea typeface="Times New Roman"/>
                <a:cs typeface="Times New Roman"/>
                <a:sym typeface="Times New Roman"/>
              </a:rPr>
              <a:t> means “all,” and </a:t>
            </a:r>
            <a:r>
              <a:rPr i="1" lang="en" sz="2400">
                <a:solidFill>
                  <a:srgbClr val="444444"/>
                </a:solidFill>
                <a:highlight>
                  <a:srgbClr val="FFFFFF"/>
                </a:highlight>
                <a:latin typeface="Times New Roman"/>
                <a:ea typeface="Times New Roman"/>
                <a:cs typeface="Times New Roman"/>
                <a:sym typeface="Times New Roman"/>
              </a:rPr>
              <a:t>scient </a:t>
            </a:r>
            <a:r>
              <a:rPr lang="en" sz="2400">
                <a:solidFill>
                  <a:srgbClr val="444444"/>
                </a:solidFill>
                <a:highlight>
                  <a:srgbClr val="FFFFFF"/>
                </a:highlight>
                <a:latin typeface="Times New Roman"/>
                <a:ea typeface="Times New Roman"/>
                <a:cs typeface="Times New Roman"/>
                <a:sym typeface="Times New Roman"/>
              </a:rPr>
              <a:t>means “knowing,” so omniscient roughly translates to “all knowing.”  In this case the etymology is accurate, because in omniscient narration, </a:t>
            </a:r>
            <a:r>
              <a:rPr b="1" lang="en" sz="2400">
                <a:solidFill>
                  <a:srgbClr val="444444"/>
                </a:solidFill>
                <a:highlight>
                  <a:srgbClr val="FFFFFF"/>
                </a:highlight>
                <a:latin typeface="Times New Roman"/>
                <a:ea typeface="Times New Roman"/>
                <a:cs typeface="Times New Roman"/>
                <a:sym typeface="Times New Roman"/>
              </a:rPr>
              <a:t>the narrator is all knowing.</a:t>
            </a:r>
            <a:endParaRPr sz="24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