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68B64B2-162A-4D0E-9F36-0794EC490FFA}">
  <a:tblStyle styleId="{568B64B2-162A-4D0E-9F36-0794EC490FF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12" y="-2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3947687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aec3abbed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aec3abbed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aa9b6fa5e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aa9b6fa5e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ae0a13dd2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ae0a13dd2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ae0a13dd2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ae0a13dd2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aec3abbe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aec3abbe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ae0a13dd2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ae0a13dd2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ae0a13dd2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ae0a13dd2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aec3abbed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2aec3abbed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ae0a13dd2_1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ae0a13dd2_1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733219" y="2235351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1pPr>
            <a:lvl2pPr lv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2pPr>
            <a:lvl3pPr lvl="2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3pPr>
            <a:lvl4pPr lvl="3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4pPr>
            <a:lvl5pPr lvl="4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5pPr>
            <a:lvl6pPr lvl="5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6pPr>
            <a:lvl7pPr lvl="6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7pPr>
            <a:lvl8pPr lvl="7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8pPr>
            <a:lvl9pPr lvl="8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1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title" hasCustomPrompt="1"/>
          </p:nvPr>
        </p:nvSpPr>
        <p:spPr>
          <a:xfrm>
            <a:off x="586725" y="1353788"/>
            <a:ext cx="79707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1"/>
          </p:nvPr>
        </p:nvSpPr>
        <p:spPr>
          <a:xfrm>
            <a:off x="586725" y="2968388"/>
            <a:ext cx="79707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509550" y="1921350"/>
            <a:ext cx="8124900" cy="130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>
            <a:off x="-125" y="5045700"/>
            <a:ext cx="9144000" cy="9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3" name="Google Shape;23;p4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oogle Shape;28;p5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311700" y="1417950"/>
            <a:ext cx="39999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2"/>
          </p:nvPr>
        </p:nvSpPr>
        <p:spPr>
          <a:xfrm>
            <a:off x="4832400" y="1417950"/>
            <a:ext cx="39999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Google Shape;37;p7"/>
          <p:cNvCxnSpPr/>
          <p:nvPr/>
        </p:nvCxnSpPr>
        <p:spPr>
          <a:xfrm>
            <a:off x="411044" y="1417772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311700" y="1640350"/>
            <a:ext cx="2808000" cy="292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8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/>
          <p:nvPr/>
        </p:nvSpPr>
        <p:spPr>
          <a:xfrm>
            <a:off x="4572000" y="-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8" name="Google Shape;4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9" name="Google Shape;49;p9"/>
          <p:cNvSpPr txBox="1">
            <a:spLocks noGrp="1"/>
          </p:cNvSpPr>
          <p:nvPr>
            <p:ph type="title"/>
          </p:nvPr>
        </p:nvSpPr>
        <p:spPr>
          <a:xfrm>
            <a:off x="265500" y="1084625"/>
            <a:ext cx="4045200" cy="1707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421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lue-gold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flocabulary.com/unit/text-feature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flocabulary.com/unit/authors-purpose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flocabulary.com/unit/text-structure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>
            <a:spLocks noGrp="1"/>
          </p:cNvSpPr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Informational Text</a:t>
            </a:r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subTitle" idx="1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Introduction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>
            <a:spLocks noGrp="1"/>
          </p:cNvSpPr>
          <p:nvPr>
            <p:ph type="body" idx="1"/>
          </p:nvPr>
        </p:nvSpPr>
        <p:spPr>
          <a:xfrm>
            <a:off x="586725" y="2968388"/>
            <a:ext cx="79707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https://www.flocabulary.com/unit/text-features/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ELA Informational Text Objective</a:t>
            </a:r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Today we will…….</a:t>
            </a:r>
            <a:endParaRPr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identify and determine different aspects of informational text to help evaluate and analyze different text. </a:t>
            </a:r>
            <a:endParaRPr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76" name="Google Shape;76;p14" descr="Free vector graphic: Write, Note, Memo, School, Paper - Free Image ..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10975" y="2446475"/>
            <a:ext cx="2290725" cy="2290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Articles- </a:t>
            </a:r>
            <a:r>
              <a:rPr lang="en" sz="1800"/>
              <a:t>appear in newspapers, magazines, encyclopedias, and online.</a:t>
            </a:r>
            <a:endParaRPr sz="1800"/>
          </a:p>
        </p:txBody>
      </p:sp>
      <p:sp>
        <p:nvSpPr>
          <p:cNvPr id="82" name="Google Shape;82;p15"/>
          <p:cNvSpPr txBox="1">
            <a:spLocks noGrp="1"/>
          </p:cNvSpPr>
          <p:nvPr>
            <p:ph type="body" idx="1"/>
          </p:nvPr>
        </p:nvSpPr>
        <p:spPr>
          <a:xfrm>
            <a:off x="311700" y="1312475"/>
            <a:ext cx="8520600" cy="346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Nonfiction-is factual writing about real people, places, events, ideas, and things.</a:t>
            </a:r>
            <a:endParaRPr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Informational text- it informs readers about the world</a:t>
            </a:r>
            <a:endParaRPr>
              <a:solidFill>
                <a:srgbClr val="000000"/>
              </a:solidFill>
            </a:endParaRPr>
          </a:p>
          <a:p>
            <a:pPr marL="457200" lvl="0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b="1">
                <a:solidFill>
                  <a:srgbClr val="000000"/>
                </a:solidFill>
              </a:rPr>
              <a:t>Biography</a:t>
            </a:r>
            <a:r>
              <a:rPr lang="en">
                <a:solidFill>
                  <a:srgbClr val="000000"/>
                </a:solidFill>
              </a:rPr>
              <a:t>- tells the true story of a person’s life</a:t>
            </a:r>
            <a:endParaRPr>
              <a:solidFill>
                <a:srgbClr val="000000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b="1">
                <a:solidFill>
                  <a:srgbClr val="000000"/>
                </a:solidFill>
              </a:rPr>
              <a:t>Autobiography</a:t>
            </a:r>
            <a:r>
              <a:rPr lang="en">
                <a:solidFill>
                  <a:srgbClr val="000000"/>
                </a:solidFill>
              </a:rPr>
              <a:t>- tells the true story in 1st person point of view</a:t>
            </a:r>
            <a:endParaRPr>
              <a:solidFill>
                <a:srgbClr val="000000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b="1">
                <a:solidFill>
                  <a:srgbClr val="000000"/>
                </a:solidFill>
              </a:rPr>
              <a:t>Essay</a:t>
            </a:r>
            <a:r>
              <a:rPr lang="en">
                <a:solidFill>
                  <a:srgbClr val="000000"/>
                </a:solidFill>
              </a:rPr>
              <a:t>- shares the author’s outlook or point of view</a:t>
            </a:r>
            <a:endParaRPr>
              <a:solidFill>
                <a:srgbClr val="000000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b="1">
                <a:solidFill>
                  <a:srgbClr val="000000"/>
                </a:solidFill>
              </a:rPr>
              <a:t>Speech</a:t>
            </a:r>
            <a:r>
              <a:rPr lang="en">
                <a:solidFill>
                  <a:srgbClr val="000000"/>
                </a:solidFill>
              </a:rPr>
              <a:t>- presents a topic orally</a:t>
            </a:r>
            <a:endParaRPr>
              <a:solidFill>
                <a:srgbClr val="000000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b="1">
                <a:solidFill>
                  <a:srgbClr val="000000"/>
                </a:solidFill>
              </a:rPr>
              <a:t>Textbook</a:t>
            </a:r>
            <a:r>
              <a:rPr lang="en">
                <a:solidFill>
                  <a:srgbClr val="000000"/>
                </a:solidFill>
              </a:rPr>
              <a:t>- gives factual information about a topic</a:t>
            </a:r>
            <a:endParaRPr>
              <a:solidFill>
                <a:srgbClr val="000000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b="1">
                <a:solidFill>
                  <a:srgbClr val="000000"/>
                </a:solidFill>
              </a:rPr>
              <a:t>Letter/Journal/Diary</a:t>
            </a:r>
            <a:r>
              <a:rPr lang="en">
                <a:solidFill>
                  <a:srgbClr val="000000"/>
                </a:solidFill>
              </a:rPr>
              <a:t> -gives a personal account of events</a:t>
            </a:r>
            <a:endParaRPr>
              <a:solidFill>
                <a:srgbClr val="000000"/>
              </a:solidFill>
            </a:endParaRPr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b="1">
                <a:solidFill>
                  <a:srgbClr val="000000"/>
                </a:solidFill>
              </a:rPr>
              <a:t>Interview</a:t>
            </a:r>
            <a:r>
              <a:rPr lang="en">
                <a:solidFill>
                  <a:srgbClr val="000000"/>
                </a:solidFill>
              </a:rPr>
              <a:t> -shares a person’s experiences, ideas, and opinions</a:t>
            </a:r>
            <a:endParaRPr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Author’s Purpose</a:t>
            </a:r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>
            <a:off x="4932525" y="1407100"/>
            <a:ext cx="39999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000000"/>
                </a:solidFill>
              </a:rPr>
              <a:t>P-</a:t>
            </a:r>
            <a:r>
              <a:rPr lang="en" sz="1800">
                <a:solidFill>
                  <a:srgbClr val="000000"/>
                </a:solidFill>
              </a:rPr>
              <a:t> persuade</a:t>
            </a:r>
            <a:endParaRPr sz="1800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000000"/>
                </a:solidFill>
              </a:rPr>
              <a:t>I-</a:t>
            </a:r>
            <a:r>
              <a:rPr lang="en" sz="1800">
                <a:solidFill>
                  <a:srgbClr val="000000"/>
                </a:solidFill>
              </a:rPr>
              <a:t> inform</a:t>
            </a:r>
            <a:endParaRPr sz="1800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E</a:t>
            </a:r>
            <a:r>
              <a:rPr lang="en" sz="1800" b="1">
                <a:solidFill>
                  <a:srgbClr val="000000"/>
                </a:solidFill>
              </a:rPr>
              <a:t>-</a:t>
            </a:r>
            <a:r>
              <a:rPr lang="en" sz="1800">
                <a:solidFill>
                  <a:srgbClr val="000000"/>
                </a:solidFill>
              </a:rPr>
              <a:t>explain</a:t>
            </a:r>
            <a:endParaRPr sz="1800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000000"/>
                </a:solidFill>
              </a:rPr>
              <a:t>E-</a:t>
            </a:r>
            <a:r>
              <a:rPr lang="en" sz="1800">
                <a:solidFill>
                  <a:srgbClr val="000000"/>
                </a:solidFill>
              </a:rPr>
              <a:t> entertain</a:t>
            </a:r>
            <a:endParaRPr sz="1800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 b="1">
                <a:solidFill>
                  <a:srgbClr val="000000"/>
                </a:solidFill>
              </a:rPr>
              <a:t>D-</a:t>
            </a:r>
            <a:r>
              <a:rPr lang="en" sz="1800">
                <a:solidFill>
                  <a:srgbClr val="000000"/>
                </a:solidFill>
              </a:rPr>
              <a:t> describe</a:t>
            </a:r>
            <a:endParaRPr sz="1800">
              <a:solidFill>
                <a:srgbClr val="000000"/>
              </a:solidFill>
            </a:endParaRPr>
          </a:p>
        </p:txBody>
      </p:sp>
      <p:sp>
        <p:nvSpPr>
          <p:cNvPr id="89" name="Google Shape;89;p16"/>
          <p:cNvSpPr txBox="1">
            <a:spLocks noGrp="1"/>
          </p:cNvSpPr>
          <p:nvPr>
            <p:ph type="body" idx="2"/>
          </p:nvPr>
        </p:nvSpPr>
        <p:spPr>
          <a:xfrm>
            <a:off x="311700" y="1407100"/>
            <a:ext cx="39999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000000"/>
                </a:solidFill>
              </a:rPr>
              <a:t>Authors usually have more than one purpose for writing such as:  </a:t>
            </a:r>
            <a:r>
              <a:rPr lang="en" sz="1800" u="sng" dirty="0">
                <a:solidFill>
                  <a:srgbClr val="000000"/>
                </a:solidFill>
              </a:rPr>
              <a:t>explain,</a:t>
            </a:r>
            <a:r>
              <a:rPr lang="en" sz="1800" dirty="0">
                <a:solidFill>
                  <a:srgbClr val="000000"/>
                </a:solidFill>
              </a:rPr>
              <a:t> </a:t>
            </a:r>
            <a:r>
              <a:rPr lang="en" sz="1800" u="sng" dirty="0">
                <a:solidFill>
                  <a:srgbClr val="000000"/>
                </a:solidFill>
              </a:rPr>
              <a:t>describe,</a:t>
            </a:r>
            <a:r>
              <a:rPr lang="en" sz="1800" dirty="0">
                <a:solidFill>
                  <a:srgbClr val="000000"/>
                </a:solidFill>
              </a:rPr>
              <a:t> </a:t>
            </a:r>
            <a:r>
              <a:rPr lang="en" sz="1800" u="sng" dirty="0">
                <a:solidFill>
                  <a:srgbClr val="000000"/>
                </a:solidFill>
              </a:rPr>
              <a:t>persuade,</a:t>
            </a:r>
            <a:r>
              <a:rPr lang="en" sz="1800" dirty="0">
                <a:solidFill>
                  <a:srgbClr val="000000"/>
                </a:solidFill>
              </a:rPr>
              <a:t> or </a:t>
            </a:r>
            <a:r>
              <a:rPr lang="en" sz="1800" u="sng" dirty="0">
                <a:solidFill>
                  <a:srgbClr val="000000"/>
                </a:solidFill>
              </a:rPr>
              <a:t>inform</a:t>
            </a:r>
            <a:r>
              <a:rPr lang="en" sz="1800" dirty="0">
                <a:solidFill>
                  <a:srgbClr val="000000"/>
                </a:solidFill>
              </a:rPr>
              <a:t>. </a:t>
            </a:r>
            <a:endParaRPr sz="1800" dirty="0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With </a:t>
            </a:r>
            <a:r>
              <a:rPr lang="en-US" sz="1800" dirty="0" err="1">
                <a:solidFill>
                  <a:srgbClr val="000000"/>
                </a:solidFill>
              </a:rPr>
              <a:t>i</a:t>
            </a:r>
            <a:r>
              <a:rPr lang="en" sz="1800" dirty="0" smtClean="0">
                <a:solidFill>
                  <a:srgbClr val="000000"/>
                </a:solidFill>
              </a:rPr>
              <a:t>nformational texts </a:t>
            </a:r>
            <a:r>
              <a:rPr lang="en-US" sz="1800" dirty="0" smtClean="0">
                <a:solidFill>
                  <a:srgbClr val="000000"/>
                </a:solidFill>
              </a:rPr>
              <a:t>the </a:t>
            </a:r>
            <a:r>
              <a:rPr lang="en" sz="1800" dirty="0" smtClean="0">
                <a:solidFill>
                  <a:srgbClr val="000000"/>
                </a:solidFill>
              </a:rPr>
              <a:t>main </a:t>
            </a:r>
            <a:r>
              <a:rPr lang="en" sz="1800" dirty="0">
                <a:solidFill>
                  <a:srgbClr val="000000"/>
                </a:solidFill>
              </a:rPr>
              <a:t>purpose is to inform, however writers may also describe something or try to entertain as they are explaining the topic. </a:t>
            </a:r>
            <a:endParaRPr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>
            <a:spLocks noGrp="1"/>
          </p:cNvSpPr>
          <p:nvPr>
            <p:ph type="body" idx="1"/>
          </p:nvPr>
        </p:nvSpPr>
        <p:spPr>
          <a:xfrm>
            <a:off x="586725" y="2968388"/>
            <a:ext cx="79707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https://www.flocabulary.com/unit/authors-purpose/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Text Structures </a:t>
            </a:r>
            <a:endParaRPr/>
          </a:p>
        </p:txBody>
      </p:sp>
      <p:graphicFrame>
        <p:nvGraphicFramePr>
          <p:cNvPr id="100" name="Google Shape;100;p18"/>
          <p:cNvGraphicFramePr/>
          <p:nvPr>
            <p:extLst>
              <p:ext uri="{D42A27DB-BD31-4B8C-83A1-F6EECF244321}">
                <p14:modId xmlns:p14="http://schemas.microsoft.com/office/powerpoint/2010/main" val="1435398371"/>
              </p:ext>
            </p:extLst>
          </p:nvPr>
        </p:nvGraphicFramePr>
        <p:xfrm>
          <a:off x="952500" y="1298800"/>
          <a:ext cx="7239000" cy="3438084"/>
        </p:xfrm>
        <a:graphic>
          <a:graphicData uri="http://schemas.openxmlformats.org/drawingml/2006/table">
            <a:tbl>
              <a:tblPr>
                <a:noFill/>
                <a:tableStyleId>{568B64B2-162A-4D0E-9F36-0794EC490FFA}</a:tableStyleId>
              </a:tblPr>
              <a:tblGrid>
                <a:gridCol w="2413000"/>
                <a:gridCol w="2413000"/>
                <a:gridCol w="2413000"/>
              </a:tblGrid>
              <a:tr h="542575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Structure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Description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Transitional Words</a:t>
                      </a:r>
                      <a:endParaRPr b="1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Chronological/Sequential/</a:t>
                      </a:r>
                      <a:endParaRPr/>
                    </a:p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Step by Step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presents detail in time order; may include dates, times, or numbered steps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Before, during, after, next, then, finally, until, later, first, second, third, while, </a:t>
                      </a:r>
                      <a:r>
                        <a:rPr lang="en" dirty="0" smtClean="0"/>
                        <a:t>last</a:t>
                      </a:r>
                      <a:endParaRPr dirty="0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Compare and Contrast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explains how two or more people, things, ideas, or events are similar and different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Compare: also, same as, like, similarly, in the same way;</a:t>
                      </a:r>
                      <a:endParaRPr/>
                    </a:p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Contrast: however, but, in contrast, yet, unlike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Problem and Solution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states a problem and presents one or more solutions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Question, answer, problem, solution, if/then, because</a:t>
                      </a:r>
                      <a:endParaRPr dirty="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Text Structures </a:t>
            </a:r>
            <a:endParaRPr/>
          </a:p>
        </p:txBody>
      </p:sp>
      <p:graphicFrame>
        <p:nvGraphicFramePr>
          <p:cNvPr id="106" name="Google Shape;106;p19"/>
          <p:cNvGraphicFramePr/>
          <p:nvPr/>
        </p:nvGraphicFramePr>
        <p:xfrm>
          <a:off x="811725" y="1371050"/>
          <a:ext cx="7520550" cy="3402300"/>
        </p:xfrm>
        <a:graphic>
          <a:graphicData uri="http://schemas.openxmlformats.org/drawingml/2006/table">
            <a:tbl>
              <a:tblPr>
                <a:noFill/>
                <a:tableStyleId>{568B64B2-162A-4D0E-9F36-0794EC490FFA}</a:tableStyleId>
              </a:tblPr>
              <a:tblGrid>
                <a:gridCol w="2506850"/>
                <a:gridCol w="2506850"/>
                <a:gridCol w="2506850"/>
              </a:tblGrid>
              <a:tr h="472275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Structure</a:t>
                      </a:r>
                      <a:endParaRPr b="1"/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Description</a:t>
                      </a:r>
                      <a:endParaRPr b="1"/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Transitional Words</a:t>
                      </a:r>
                      <a:endParaRPr b="1"/>
                    </a:p>
                  </a:txBody>
                  <a:tcPr marL="91425" marR="91425" marT="91425" marB="91425"/>
                </a:tc>
              </a:tr>
              <a:tr h="976675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Cause and Effect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tells what happened (effect) and why it happened (cause)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Because, then, as a result, therefore, thus, on account of, hence, this led to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</a:tr>
              <a:tr h="976675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Question and Answer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poses a question and then explores the answer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Who, what, where, when, why, the question is, the answer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</a:tr>
              <a:tr h="976675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Spatial/Description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organizes information in relation to the space it occupies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Right, left, on top of, over, under, north, east, south, west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>
            <a:spLocks noGrp="1"/>
          </p:cNvSpPr>
          <p:nvPr>
            <p:ph type="body" idx="1"/>
          </p:nvPr>
        </p:nvSpPr>
        <p:spPr>
          <a:xfrm>
            <a:off x="586725" y="2968388"/>
            <a:ext cx="79707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https://www.flocabulary.com/unit/text-structure/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Text and Graphic Features  </a:t>
            </a:r>
            <a:endParaRPr/>
          </a:p>
        </p:txBody>
      </p:sp>
      <p:graphicFrame>
        <p:nvGraphicFramePr>
          <p:cNvPr id="117" name="Google Shape;117;p21"/>
          <p:cNvGraphicFramePr/>
          <p:nvPr>
            <p:extLst>
              <p:ext uri="{D42A27DB-BD31-4B8C-83A1-F6EECF244321}">
                <p14:modId xmlns:p14="http://schemas.microsoft.com/office/powerpoint/2010/main" val="2548226257"/>
              </p:ext>
            </p:extLst>
          </p:nvPr>
        </p:nvGraphicFramePr>
        <p:xfrm>
          <a:off x="2416700" y="1017725"/>
          <a:ext cx="4826000" cy="3438084"/>
        </p:xfrm>
        <a:graphic>
          <a:graphicData uri="http://schemas.openxmlformats.org/drawingml/2006/table">
            <a:tbl>
              <a:tblPr>
                <a:noFill/>
                <a:tableStyleId>{568B64B2-162A-4D0E-9F36-0794EC490FFA}</a:tableStyleId>
              </a:tblPr>
              <a:tblGrid>
                <a:gridCol w="2413000"/>
                <a:gridCol w="2413000"/>
              </a:tblGrid>
              <a:tr h="542575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Text/Graphic Feature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Description</a:t>
                      </a:r>
                      <a:endParaRPr b="1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Heading or Subheading 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Tells readers what a section of text is about. It can help readers locate information </a:t>
                      </a:r>
                      <a:r>
                        <a:rPr lang="en" dirty="0" smtClean="0"/>
                        <a:t>quickly</a:t>
                      </a:r>
                      <a:r>
                        <a:rPr lang="en-US" dirty="0" smtClean="0"/>
                        <a:t>.</a:t>
                      </a:r>
                      <a:endParaRPr dirty="0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Bulleted List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Quickly highlights key facts or summarizes a lot of information. Each bulleted item tells about one new idea.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Sidebar 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A seperate block of text that relates to the main article. </a:t>
                      </a:r>
                      <a:r>
                        <a:rPr lang="en" dirty="0" smtClean="0"/>
                        <a:t>I</a:t>
                      </a:r>
                      <a:endParaRPr dirty="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ue &amp; Gold">
  <a:themeElements>
    <a:clrScheme name="Blue &amp; Gold">
      <a:dk1>
        <a:srgbClr val="FFFFFF"/>
      </a:dk1>
      <a:lt1>
        <a:srgbClr val="01AFD1"/>
      </a:lt1>
      <a:dk2>
        <a:srgbClr val="1E2D31"/>
      </a:dk2>
      <a:lt2>
        <a:srgbClr val="BFC7CA"/>
      </a:lt2>
      <a:accent1>
        <a:srgbClr val="006F85"/>
      </a:accent1>
      <a:accent2>
        <a:srgbClr val="AF4345"/>
      </a:accent2>
      <a:accent3>
        <a:srgbClr val="47D06A"/>
      </a:accent3>
      <a:accent4>
        <a:srgbClr val="F58F8F"/>
      </a:accent4>
      <a:accent5>
        <a:srgbClr val="F6CD4C"/>
      </a:accent5>
      <a:accent6>
        <a:srgbClr val="F8E71C"/>
      </a:accent6>
      <a:hlink>
        <a:srgbClr val="F6CD4C"/>
      </a:hlink>
      <a:folHlink>
        <a:srgbClr val="F6CD4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479</Words>
  <Application>Microsoft Macintosh PowerPoint</Application>
  <PresentationFormat>On-screen Show (16:9)</PresentationFormat>
  <Paragraphs>63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Playfair Display</vt:lpstr>
      <vt:lpstr>Lato</vt:lpstr>
      <vt:lpstr>Blue &amp; Gold</vt:lpstr>
      <vt:lpstr>Informational Text</vt:lpstr>
      <vt:lpstr>ELA Informational Text Objective</vt:lpstr>
      <vt:lpstr>Articles- appear in newspapers, magazines, encyclopedias, and online.</vt:lpstr>
      <vt:lpstr>Author’s Purpose</vt:lpstr>
      <vt:lpstr>PowerPoint Presentation</vt:lpstr>
      <vt:lpstr>Text Structures </vt:lpstr>
      <vt:lpstr>Text Structures </vt:lpstr>
      <vt:lpstr>PowerPoint Presentation</vt:lpstr>
      <vt:lpstr>Text and Graphic Features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Informational Text</dc:title>
  <cp:lastModifiedBy>Kristin King</cp:lastModifiedBy>
  <cp:revision>1</cp:revision>
  <dcterms:modified xsi:type="dcterms:W3CDTF">2018-08-16T12:06:59Z</dcterms:modified>
</cp:coreProperties>
</file>