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206e9f4b64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06e9f4b64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206e9f4b6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06e9f4b6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206e9f4b64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06e9f4b64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206e9f4b64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06e9f4b6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206e9f4b6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06e9f4b6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206e9f4b64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06e9f4b64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206e9f4b6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06e9f4b6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206e9f4b64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06e9f4b64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206e9f4b64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06e9f4b64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206e9f4b6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06e9f4b6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206e9f4b6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06e9f4b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206e9f4b6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06e9f4b6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206e9f4b6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06e9f4b6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206e9f4b6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06e9f4b6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206e9f4b64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06e9f4b64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206e9f4b6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06e9f4b6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206e9f4b64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06e9f4b64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206e9f4b64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06e9f4b64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Main Idea</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300"/>
              </a:spcBef>
              <a:spcAft>
                <a:spcPts val="0"/>
              </a:spcAft>
              <a:buNone/>
            </a:pPr>
            <a:r>
              <a:rPr lang="en" sz="5400">
                <a:solidFill>
                  <a:srgbClr val="2F1311"/>
                </a:solidFill>
              </a:rPr>
              <a:t>The focus of a paragraph or an article—what it is all about—is the</a:t>
            </a:r>
            <a:r>
              <a:rPr lang="en" sz="5400">
                <a:solidFill>
                  <a:srgbClr val="FF00FF"/>
                </a:solidFill>
              </a:rPr>
              <a:t> topic</a:t>
            </a:r>
            <a:r>
              <a:rPr lang="en" sz="5400">
                <a:solidFill>
                  <a:srgbClr val="2F1311"/>
                </a:solidFill>
              </a:rPr>
              <a:t>.</a:t>
            </a:r>
            <a:endParaRPr sz="5400">
              <a:solidFill>
                <a:srgbClr val="2F1311"/>
              </a:solidFill>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3"/>
          <p:cNvSpPr txBox="1"/>
          <p:nvPr>
            <p:ph idx="1" type="body"/>
          </p:nvPr>
        </p:nvSpPr>
        <p:spPr>
          <a:xfrm>
            <a:off x="0" y="-364200"/>
            <a:ext cx="8832300" cy="5050500"/>
          </a:xfrm>
          <a:prstGeom prst="rect">
            <a:avLst/>
          </a:prstGeom>
        </p:spPr>
        <p:txBody>
          <a:bodyPr anchorCtr="0" anchor="t" bIns="91425" lIns="91425" spcFirstLastPara="1" rIns="91425" wrap="square" tIns="91425">
            <a:noAutofit/>
          </a:bodyPr>
          <a:lstStyle/>
          <a:p>
            <a:pPr indent="0" lvl="0" marL="0" rtl="0" algn="l">
              <a:spcBef>
                <a:spcPts val="700"/>
              </a:spcBef>
              <a:spcAft>
                <a:spcPts val="0"/>
              </a:spcAft>
              <a:buClr>
                <a:schemeClr val="dk1"/>
              </a:buClr>
              <a:buSzPts val="1100"/>
              <a:buFont typeface="Arial"/>
              <a:buNone/>
            </a:pPr>
            <a:r>
              <a:t/>
            </a:r>
            <a:endParaRPr sz="3000">
              <a:solidFill>
                <a:schemeClr val="dk1"/>
              </a:solidFill>
              <a:latin typeface="Comic Sans MS"/>
              <a:ea typeface="Comic Sans MS"/>
              <a:cs typeface="Comic Sans MS"/>
              <a:sym typeface="Comic Sans MS"/>
            </a:endParaRPr>
          </a:p>
          <a:p>
            <a:pPr indent="-419100" lvl="0" marL="457200" rtl="0" algn="l">
              <a:spcBef>
                <a:spcPts val="700"/>
              </a:spcBef>
              <a:spcAft>
                <a:spcPts val="0"/>
              </a:spcAft>
              <a:buClr>
                <a:schemeClr val="dk1"/>
              </a:buClr>
              <a:buSzPts val="3000"/>
              <a:buFont typeface="Comic Sans MS"/>
              <a:buChar char="●"/>
            </a:pPr>
            <a:r>
              <a:rPr lang="en" sz="3000">
                <a:solidFill>
                  <a:schemeClr val="dk1"/>
                </a:solidFill>
                <a:latin typeface="Comic Sans MS"/>
                <a:ea typeface="Comic Sans MS"/>
                <a:cs typeface="Comic Sans MS"/>
                <a:sym typeface="Comic Sans MS"/>
              </a:rPr>
              <a:t>The main idea tells you what the story is about. </a:t>
            </a:r>
            <a:endParaRPr sz="3000">
              <a:solidFill>
                <a:schemeClr val="dk1"/>
              </a:solidFill>
              <a:latin typeface="Comic Sans MS"/>
              <a:ea typeface="Comic Sans MS"/>
              <a:cs typeface="Comic Sans MS"/>
              <a:sym typeface="Comic Sans MS"/>
            </a:endParaRPr>
          </a:p>
          <a:p>
            <a:pPr indent="-419100" lvl="0" marL="457200" rtl="0" algn="l">
              <a:spcBef>
                <a:spcPts val="0"/>
              </a:spcBef>
              <a:spcAft>
                <a:spcPts val="0"/>
              </a:spcAft>
              <a:buClr>
                <a:schemeClr val="dk1"/>
              </a:buClr>
              <a:buSzPts val="3000"/>
              <a:buFont typeface="Comic Sans MS"/>
              <a:buChar char="●"/>
            </a:pPr>
            <a:r>
              <a:rPr lang="en" sz="3000">
                <a:solidFill>
                  <a:schemeClr val="dk1"/>
                </a:solidFill>
                <a:latin typeface="Comic Sans MS"/>
                <a:ea typeface="Comic Sans MS"/>
                <a:cs typeface="Comic Sans MS"/>
                <a:sym typeface="Comic Sans MS"/>
              </a:rPr>
              <a:t>The main idea maybe the lesson learned or moral of a story.</a:t>
            </a:r>
            <a:endParaRPr sz="3000">
              <a:solidFill>
                <a:schemeClr val="dk1"/>
              </a:solidFill>
              <a:latin typeface="Comic Sans MS"/>
              <a:ea typeface="Comic Sans MS"/>
              <a:cs typeface="Comic Sans MS"/>
              <a:sym typeface="Comic Sans MS"/>
            </a:endParaRPr>
          </a:p>
          <a:p>
            <a:pPr indent="-419100" lvl="0" marL="457200" rtl="0" algn="l">
              <a:spcBef>
                <a:spcPts val="0"/>
              </a:spcBef>
              <a:spcAft>
                <a:spcPts val="0"/>
              </a:spcAft>
              <a:buClr>
                <a:schemeClr val="dk1"/>
              </a:buClr>
              <a:buSzPts val="3000"/>
              <a:buFont typeface="Comic Sans MS"/>
              <a:buChar char="●"/>
            </a:pPr>
            <a:r>
              <a:rPr lang="en" sz="3000">
                <a:solidFill>
                  <a:schemeClr val="dk1"/>
                </a:solidFill>
                <a:latin typeface="Comic Sans MS"/>
                <a:ea typeface="Comic Sans MS"/>
                <a:cs typeface="Comic Sans MS"/>
                <a:sym typeface="Comic Sans MS"/>
              </a:rPr>
              <a:t>The main idea is the most important part of a story or paragraph. </a:t>
            </a:r>
            <a:endParaRPr sz="3000">
              <a:solidFill>
                <a:schemeClr val="dk1"/>
              </a:solidFill>
              <a:latin typeface="Comic Sans MS"/>
              <a:ea typeface="Comic Sans MS"/>
              <a:cs typeface="Comic Sans MS"/>
              <a:sym typeface="Comic Sans MS"/>
            </a:endParaRPr>
          </a:p>
          <a:p>
            <a:pPr indent="-406400" lvl="0" marL="457200" rtl="0" algn="l">
              <a:spcBef>
                <a:spcPts val="0"/>
              </a:spcBef>
              <a:spcAft>
                <a:spcPts val="0"/>
              </a:spcAft>
              <a:buSzPts val="2800"/>
              <a:buFont typeface="Comic Sans MS"/>
              <a:buChar char="●"/>
            </a:pPr>
            <a:r>
              <a:rPr lang="en" sz="3000">
                <a:solidFill>
                  <a:schemeClr val="dk1"/>
                </a:solidFill>
                <a:latin typeface="Comic Sans MS"/>
                <a:ea typeface="Comic Sans MS"/>
                <a:cs typeface="Comic Sans MS"/>
                <a:sym typeface="Comic Sans MS"/>
              </a:rPr>
              <a:t>The most important thing the author has to</a:t>
            </a:r>
            <a:br>
              <a:rPr lang="en" sz="3000">
                <a:solidFill>
                  <a:schemeClr val="dk1"/>
                </a:solidFill>
                <a:latin typeface="Comic Sans MS"/>
                <a:ea typeface="Comic Sans MS"/>
                <a:cs typeface="Comic Sans MS"/>
                <a:sym typeface="Comic Sans MS"/>
              </a:rPr>
            </a:br>
            <a:r>
              <a:rPr lang="en" sz="3000">
                <a:solidFill>
                  <a:schemeClr val="dk1"/>
                </a:solidFill>
                <a:latin typeface="Comic Sans MS"/>
                <a:ea typeface="Comic Sans MS"/>
                <a:cs typeface="Comic Sans MS"/>
                <a:sym typeface="Comic Sans MS"/>
              </a:rPr>
              <a:t>say about the topic is the </a:t>
            </a:r>
            <a:r>
              <a:rPr lang="en" sz="3000">
                <a:solidFill>
                  <a:srgbClr val="FF00FF"/>
                </a:solidFill>
                <a:latin typeface="Comic Sans MS"/>
                <a:ea typeface="Comic Sans MS"/>
                <a:cs typeface="Comic Sans MS"/>
                <a:sym typeface="Comic Sans MS"/>
              </a:rPr>
              <a:t>main idea.</a:t>
            </a:r>
            <a:br>
              <a:rPr lang="en" sz="2800">
                <a:solidFill>
                  <a:srgbClr val="FF00FF"/>
                </a:solidFill>
                <a:latin typeface="Comic Sans MS"/>
                <a:ea typeface="Comic Sans MS"/>
                <a:cs typeface="Comic Sans MS"/>
                <a:sym typeface="Comic Sans MS"/>
              </a:rPr>
            </a:br>
            <a:br>
              <a:rPr lang="en" sz="2800">
                <a:solidFill>
                  <a:schemeClr val="dk1"/>
                </a:solidFill>
                <a:latin typeface="Comic Sans MS"/>
                <a:ea typeface="Comic Sans MS"/>
                <a:cs typeface="Comic Sans MS"/>
                <a:sym typeface="Comic Sans MS"/>
              </a:rPr>
            </a:br>
            <a:endParaRPr sz="28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4"/>
          <p:cNvSpPr txBox="1"/>
          <p:nvPr>
            <p:ph idx="1" type="body"/>
          </p:nvPr>
        </p:nvSpPr>
        <p:spPr>
          <a:xfrm>
            <a:off x="311700" y="516600"/>
            <a:ext cx="8520600" cy="4052400"/>
          </a:xfrm>
          <a:prstGeom prst="rect">
            <a:avLst/>
          </a:prstGeom>
        </p:spPr>
        <p:txBody>
          <a:bodyPr anchorCtr="0" anchor="t" bIns="91425" lIns="91425" spcFirstLastPara="1" rIns="91425" wrap="square" tIns="91425">
            <a:noAutofit/>
          </a:bodyPr>
          <a:lstStyle/>
          <a:p>
            <a:pPr indent="0" lvl="0" marL="0" rtl="0" algn="l">
              <a:spcBef>
                <a:spcPts val="1300"/>
              </a:spcBef>
              <a:spcAft>
                <a:spcPts val="0"/>
              </a:spcAft>
              <a:buNone/>
            </a:pPr>
            <a:r>
              <a:rPr lang="en" sz="5400">
                <a:solidFill>
                  <a:srgbClr val="2F1311"/>
                </a:solidFill>
              </a:rPr>
              <a:t>Small pieces of information that tell more about the main idea are </a:t>
            </a:r>
            <a:r>
              <a:rPr lang="en" sz="5400">
                <a:solidFill>
                  <a:srgbClr val="FF00FF"/>
                </a:solidFill>
              </a:rPr>
              <a:t>supporting details.</a:t>
            </a:r>
            <a:endParaRPr sz="5400">
              <a:solidFill>
                <a:srgbClr val="FF00FF"/>
              </a:solidFill>
            </a:endParaRPr>
          </a:p>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502625" y="445025"/>
            <a:ext cx="5329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a:t>
            </a:r>
            <a:endParaRPr/>
          </a:p>
        </p:txBody>
      </p:sp>
      <p:sp>
        <p:nvSpPr>
          <p:cNvPr id="129" name="Google Shape;129;p25"/>
          <p:cNvSpPr txBox="1"/>
          <p:nvPr>
            <p:ph idx="1" type="body"/>
          </p:nvPr>
        </p:nvSpPr>
        <p:spPr>
          <a:xfrm>
            <a:off x="311700" y="1694475"/>
            <a:ext cx="8520600" cy="2874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4400">
                <a:solidFill>
                  <a:schemeClr val="dk1"/>
                </a:solidFill>
                <a:latin typeface="Comic Sans MS"/>
                <a:ea typeface="Comic Sans MS"/>
                <a:cs typeface="Comic Sans MS"/>
                <a:sym typeface="Comic Sans MS"/>
              </a:rPr>
              <a:t>Read the Passage and Choose the Main Idea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6"/>
          <p:cNvSpPr txBox="1"/>
          <p:nvPr>
            <p:ph idx="1" type="body"/>
          </p:nvPr>
        </p:nvSpPr>
        <p:spPr>
          <a:xfrm>
            <a:off x="311700" y="1152475"/>
            <a:ext cx="8520600" cy="3765600"/>
          </a:xfrm>
          <a:prstGeom prst="rect">
            <a:avLst/>
          </a:prstGeom>
        </p:spPr>
        <p:txBody>
          <a:bodyPr anchorCtr="0" anchor="t" bIns="91425" lIns="91425" spcFirstLastPara="1" rIns="91425" wrap="square" tIns="91425">
            <a:noAutofit/>
          </a:bodyPr>
          <a:lstStyle/>
          <a:p>
            <a:pPr indent="0" lvl="0" marL="0" rtl="0" algn="l">
              <a:spcBef>
                <a:spcPts val="700"/>
              </a:spcBef>
              <a:spcAft>
                <a:spcPts val="0"/>
              </a:spcAft>
              <a:buClr>
                <a:schemeClr val="dk1"/>
              </a:buClr>
              <a:buSzPts val="1100"/>
              <a:buFont typeface="Arial"/>
              <a:buNone/>
            </a:pPr>
            <a:r>
              <a:rPr lang="en" sz="2800">
                <a:solidFill>
                  <a:schemeClr val="dk1"/>
                </a:solidFill>
              </a:rPr>
              <a:t>•</a:t>
            </a:r>
            <a:r>
              <a:rPr lang="en" sz="2800">
                <a:solidFill>
                  <a:schemeClr val="dk1"/>
                </a:solidFill>
                <a:latin typeface="Comic Sans MS"/>
                <a:ea typeface="Comic Sans MS"/>
                <a:cs typeface="Comic Sans MS"/>
                <a:sym typeface="Comic Sans MS"/>
              </a:rPr>
              <a:t>Niagara Falls is one of the most beautiful sights in North America.  It is on the Niagara River halfway between Lake Ontario and Lake Erie.  Niagara Falls is located on the American and Canadian border.  The American Falls is 167 feet high.  On the Canadian side, the Horseshoe Falls is 161 feet high.  </a:t>
            </a:r>
            <a:endParaRPr sz="28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latin typeface="Comic Sans MS"/>
                <a:ea typeface="Comic Sans MS"/>
                <a:cs typeface="Comic Sans MS"/>
                <a:sym typeface="Comic Sans MS"/>
              </a:rPr>
              <a:t>Question</a:t>
            </a:r>
            <a:endParaRPr/>
          </a:p>
        </p:txBody>
      </p:sp>
      <p:sp>
        <p:nvSpPr>
          <p:cNvPr id="141" name="Google Shape;141;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100"/>
              </a:spcBef>
              <a:spcAft>
                <a:spcPts val="0"/>
              </a:spcAft>
              <a:buClr>
                <a:schemeClr val="dk1"/>
              </a:buClr>
              <a:buSzPts val="1100"/>
              <a:buFont typeface="Arial"/>
              <a:buNone/>
            </a:pPr>
            <a:r>
              <a:rPr lang="en" sz="4400">
                <a:solidFill>
                  <a:schemeClr val="dk1"/>
                </a:solidFill>
                <a:latin typeface="Comic Sans MS"/>
                <a:ea typeface="Comic Sans MS"/>
                <a:cs typeface="Comic Sans MS"/>
                <a:sym typeface="Comic Sans MS"/>
              </a:rPr>
              <a:t>What is the main idea of the passage? </a:t>
            </a:r>
            <a:endParaRPr sz="4400">
              <a:solidFill>
                <a:schemeClr val="dk1"/>
              </a:solidFill>
              <a:latin typeface="Comic Sans MS"/>
              <a:ea typeface="Comic Sans MS"/>
              <a:cs typeface="Comic Sans MS"/>
              <a:sym typeface="Comic Sans MS"/>
            </a:endParaRPr>
          </a:p>
          <a:p>
            <a:pPr indent="0" lvl="0" marL="0" rtl="0" algn="l">
              <a:spcBef>
                <a:spcPts val="1100"/>
              </a:spcBef>
              <a:spcAft>
                <a:spcPts val="0"/>
              </a:spcAft>
              <a:buClr>
                <a:schemeClr val="dk1"/>
              </a:buClr>
              <a:buSzPts val="1100"/>
              <a:buFont typeface="Arial"/>
              <a:buNone/>
            </a:pPr>
            <a:r>
              <a:rPr lang="en" sz="4400">
                <a:solidFill>
                  <a:schemeClr val="dk1"/>
                </a:solidFill>
                <a:latin typeface="Comic Sans MS"/>
                <a:ea typeface="Comic Sans MS"/>
                <a:cs typeface="Comic Sans MS"/>
                <a:sym typeface="Comic Sans MS"/>
              </a:rPr>
              <a:t>Remember main idea is what the story is about.  </a:t>
            </a:r>
            <a:endParaRPr sz="44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latin typeface="Comic Sans MS"/>
                <a:ea typeface="Comic Sans MS"/>
                <a:cs typeface="Comic Sans MS"/>
                <a:sym typeface="Comic Sans MS"/>
              </a:rPr>
              <a:t>Answer</a:t>
            </a:r>
            <a:endParaRPr/>
          </a:p>
        </p:txBody>
      </p:sp>
      <p:sp>
        <p:nvSpPr>
          <p:cNvPr id="147" name="Google Shape;147;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1300"/>
              </a:spcBef>
              <a:spcAft>
                <a:spcPts val="0"/>
              </a:spcAft>
              <a:buClr>
                <a:schemeClr val="dk1"/>
              </a:buClr>
              <a:buSzPts val="1100"/>
              <a:buFont typeface="Arial"/>
              <a:buNone/>
            </a:pPr>
            <a:r>
              <a:rPr lang="en" sz="5400">
                <a:solidFill>
                  <a:schemeClr val="dk1"/>
                </a:solidFill>
                <a:latin typeface="Comic Sans MS"/>
                <a:ea typeface="Comic Sans MS"/>
                <a:cs typeface="Comic Sans MS"/>
                <a:sym typeface="Comic Sans MS"/>
              </a:rPr>
              <a:t>Main Idea:  Niagara Falls is one of the most beautiful sights in North America.</a:t>
            </a:r>
            <a:r>
              <a:rPr lang="en" sz="3200">
                <a:solidFill>
                  <a:schemeClr val="dk1"/>
                </a:solidFill>
                <a:latin typeface="Comic Sans MS"/>
                <a:ea typeface="Comic Sans MS"/>
                <a:cs typeface="Comic Sans MS"/>
                <a:sym typeface="Comic Sans MS"/>
              </a:rPr>
              <a:t>   </a:t>
            </a:r>
            <a:endParaRPr sz="32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9"/>
          <p:cNvSpPr txBox="1"/>
          <p:nvPr>
            <p:ph idx="1" type="body"/>
          </p:nvPr>
        </p:nvSpPr>
        <p:spPr>
          <a:xfrm>
            <a:off x="311700" y="320300"/>
            <a:ext cx="8520600" cy="42486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chemeClr val="dk1"/>
                </a:solidFill>
                <a:latin typeface="Comic Sans MS"/>
                <a:ea typeface="Comic Sans MS"/>
                <a:cs typeface="Comic Sans MS"/>
                <a:sym typeface="Comic Sans MS"/>
              </a:rPr>
              <a:t>The Statue of Liberty is visited by thousands of people every year.  The Statue of Liberty is a 151 foot statue of woman holding a book and a torch. It was a gift of friendship from the people of France.  It has become the universal symbol for freedom.    </a:t>
            </a:r>
            <a:endParaRPr sz="32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latin typeface="Comic Sans MS"/>
                <a:ea typeface="Comic Sans MS"/>
                <a:cs typeface="Comic Sans MS"/>
                <a:sym typeface="Comic Sans MS"/>
              </a:rPr>
              <a:t>Question</a:t>
            </a:r>
            <a:endParaRPr/>
          </a:p>
        </p:txBody>
      </p:sp>
      <p:sp>
        <p:nvSpPr>
          <p:cNvPr id="159" name="Google Shape;159;p30"/>
          <p:cNvSpPr txBox="1"/>
          <p:nvPr>
            <p:ph idx="1" type="body"/>
          </p:nvPr>
        </p:nvSpPr>
        <p:spPr>
          <a:xfrm>
            <a:off x="311700" y="1457275"/>
            <a:ext cx="8520600" cy="3416400"/>
          </a:xfrm>
          <a:prstGeom prst="rect">
            <a:avLst/>
          </a:prstGeom>
        </p:spPr>
        <p:txBody>
          <a:bodyPr anchorCtr="0" anchor="t" bIns="91425" lIns="91425" spcFirstLastPara="1" rIns="91425" wrap="square" tIns="91425">
            <a:noAutofit/>
          </a:bodyPr>
          <a:lstStyle/>
          <a:p>
            <a:pPr indent="0" lvl="0" marL="0" rtl="0" algn="l">
              <a:spcBef>
                <a:spcPts val="1100"/>
              </a:spcBef>
              <a:spcAft>
                <a:spcPts val="0"/>
              </a:spcAft>
              <a:buClr>
                <a:schemeClr val="dk1"/>
              </a:buClr>
              <a:buSzPts val="1100"/>
              <a:buFont typeface="Arial"/>
              <a:buNone/>
            </a:pPr>
            <a:r>
              <a:rPr lang="en" sz="4400">
                <a:solidFill>
                  <a:schemeClr val="dk1"/>
                </a:solidFill>
              </a:rPr>
              <a:t>•</a:t>
            </a:r>
            <a:r>
              <a:rPr lang="en" sz="4400">
                <a:solidFill>
                  <a:schemeClr val="dk1"/>
                </a:solidFill>
                <a:latin typeface="Comic Sans MS"/>
                <a:ea typeface="Comic Sans MS"/>
                <a:cs typeface="Comic Sans MS"/>
                <a:sym typeface="Comic Sans MS"/>
              </a:rPr>
              <a:t>What is the main idea of this passage?</a:t>
            </a:r>
            <a:endParaRPr sz="4400">
              <a:solidFill>
                <a:schemeClr val="dk1"/>
              </a:solidFill>
            </a:endParaRPr>
          </a:p>
          <a:p>
            <a:pPr indent="0" lvl="0" marL="0" rtl="0" algn="l">
              <a:spcBef>
                <a:spcPts val="1100"/>
              </a:spcBef>
              <a:spcAft>
                <a:spcPts val="0"/>
              </a:spcAft>
              <a:buClr>
                <a:schemeClr val="dk1"/>
              </a:buClr>
              <a:buSzPts val="1100"/>
              <a:buFont typeface="Arial"/>
              <a:buNone/>
            </a:pPr>
            <a:r>
              <a:rPr lang="en" sz="4400">
                <a:solidFill>
                  <a:schemeClr val="dk1"/>
                </a:solidFill>
              </a:rPr>
              <a:t>•</a:t>
            </a:r>
            <a:r>
              <a:rPr lang="en" sz="4400">
                <a:solidFill>
                  <a:schemeClr val="dk1"/>
                </a:solidFill>
                <a:latin typeface="Comic Sans MS"/>
                <a:ea typeface="Comic Sans MS"/>
                <a:cs typeface="Comic Sans MS"/>
                <a:sym typeface="Comic Sans MS"/>
              </a:rPr>
              <a:t>What was the passage about?  </a:t>
            </a:r>
            <a:endParaRPr sz="44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latin typeface="Comic Sans MS"/>
                <a:ea typeface="Comic Sans MS"/>
                <a:cs typeface="Comic Sans MS"/>
                <a:sym typeface="Comic Sans MS"/>
              </a:rPr>
              <a:t>Answer</a:t>
            </a:r>
            <a:endParaRPr/>
          </a:p>
        </p:txBody>
      </p:sp>
      <p:sp>
        <p:nvSpPr>
          <p:cNvPr id="165" name="Google Shape;165;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1200"/>
              </a:spcBef>
              <a:spcAft>
                <a:spcPts val="0"/>
              </a:spcAft>
              <a:buNone/>
            </a:pPr>
            <a:r>
              <a:rPr lang="en" sz="4800">
                <a:solidFill>
                  <a:schemeClr val="dk1"/>
                </a:solidFill>
                <a:latin typeface="Comic Sans MS"/>
                <a:ea typeface="Comic Sans MS"/>
                <a:cs typeface="Comic Sans MS"/>
                <a:sym typeface="Comic Sans MS"/>
              </a:rPr>
              <a:t>Main Idea:</a:t>
            </a:r>
            <a:endParaRPr sz="4800">
              <a:solidFill>
                <a:schemeClr val="dk1"/>
              </a:solidFill>
              <a:latin typeface="Comic Sans MS"/>
              <a:ea typeface="Comic Sans MS"/>
              <a:cs typeface="Comic Sans MS"/>
              <a:sym typeface="Comic Sans MS"/>
            </a:endParaRPr>
          </a:p>
          <a:p>
            <a:pPr indent="0" lvl="0" marL="0" rtl="0" algn="ctr">
              <a:spcBef>
                <a:spcPts val="1200"/>
              </a:spcBef>
              <a:spcAft>
                <a:spcPts val="0"/>
              </a:spcAft>
              <a:buClr>
                <a:schemeClr val="dk1"/>
              </a:buClr>
              <a:buSzPts val="1100"/>
              <a:buFont typeface="Arial"/>
              <a:buNone/>
            </a:pPr>
            <a:r>
              <a:rPr lang="en" sz="4800">
                <a:solidFill>
                  <a:schemeClr val="dk1"/>
                </a:solidFill>
                <a:latin typeface="Comic Sans MS"/>
                <a:ea typeface="Comic Sans MS"/>
                <a:cs typeface="Comic Sans MS"/>
                <a:sym typeface="Comic Sans MS"/>
              </a:rPr>
              <a:t> The Statue of Liberty</a:t>
            </a:r>
            <a:endParaRPr sz="4800">
              <a:solidFill>
                <a:schemeClr val="dk1"/>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FF00FF"/>
                </a:solidFill>
                <a:latin typeface="Comic Sans MS"/>
                <a:ea typeface="Comic Sans MS"/>
                <a:cs typeface="Comic Sans MS"/>
                <a:sym typeface="Comic Sans MS"/>
              </a:rPr>
              <a:t>Main Idea</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What is it?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How do we find it?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How do we remember it?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FF00FF"/>
                </a:solidFill>
                <a:latin typeface="Comic Sans MS"/>
                <a:ea typeface="Comic Sans MS"/>
                <a:cs typeface="Comic Sans MS"/>
                <a:sym typeface="Comic Sans MS"/>
              </a:rPr>
              <a:t>What is main idea?</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Main idea tells what a story is mostly about.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t/>
            </a:r>
            <a:endParaRPr sz="3200">
              <a:solidFill>
                <a:schemeClr val="dk1"/>
              </a:solidFill>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When looking for main idea we must think of what FINALLY happened in the story.</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FF00FF"/>
                </a:solidFill>
                <a:latin typeface="Comic Sans MS"/>
                <a:ea typeface="Comic Sans MS"/>
                <a:cs typeface="Comic Sans MS"/>
                <a:sym typeface="Comic Sans MS"/>
              </a:rPr>
              <a:t>How do we find the main idea?</a:t>
            </a:r>
            <a:endParaRPr/>
          </a:p>
        </p:txBody>
      </p:sp>
      <p:sp>
        <p:nvSpPr>
          <p:cNvPr id="73" name="Google Shape;73;p16"/>
          <p:cNvSpPr txBox="1"/>
          <p:nvPr>
            <p:ph idx="1" type="body"/>
          </p:nvPr>
        </p:nvSpPr>
        <p:spPr>
          <a:xfrm>
            <a:off x="270350" y="1173150"/>
            <a:ext cx="8520600" cy="34164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Let’s use our hands!</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pic>
        <p:nvPicPr>
          <p:cNvPr descr="File:Silhouette hand.svg - Wikimedia Commons" id="74" name="Google Shape;74;p16"/>
          <p:cNvPicPr preferRelativeResize="0"/>
          <p:nvPr/>
        </p:nvPicPr>
        <p:blipFill>
          <a:blip r:embed="rId3">
            <a:alphaModFix/>
          </a:blip>
          <a:stretch>
            <a:fillRect/>
          </a:stretch>
        </p:blipFill>
        <p:spPr>
          <a:xfrm>
            <a:off x="1617600" y="1846875"/>
            <a:ext cx="2546275" cy="3345699"/>
          </a:xfrm>
          <a:prstGeom prst="rect">
            <a:avLst/>
          </a:prstGeom>
          <a:noFill/>
          <a:ln>
            <a:noFill/>
          </a:ln>
        </p:spPr>
      </p:pic>
      <p:pic>
        <p:nvPicPr>
          <p:cNvPr descr="File:Silhouette hand.svg - Wikimedia Commons" id="75" name="Google Shape;75;p16"/>
          <p:cNvPicPr preferRelativeResize="0"/>
          <p:nvPr/>
        </p:nvPicPr>
        <p:blipFill>
          <a:blip r:embed="rId3">
            <a:alphaModFix/>
          </a:blip>
          <a:stretch>
            <a:fillRect/>
          </a:stretch>
        </p:blipFill>
        <p:spPr>
          <a:xfrm flipH="1">
            <a:off x="4928475" y="1846875"/>
            <a:ext cx="2448725" cy="33456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FF00FF"/>
                </a:solidFill>
                <a:latin typeface="Comic Sans MS"/>
                <a:ea typeface="Comic Sans MS"/>
                <a:cs typeface="Comic Sans MS"/>
                <a:sym typeface="Comic Sans MS"/>
              </a:rPr>
              <a:t>How do we find the main idea?</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The thumb stands for who.</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The who of a story is very important, without knowing who the story is about we can’t find the main idea.</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idx="1" type="body"/>
          </p:nvPr>
        </p:nvSpPr>
        <p:spPr>
          <a:xfrm>
            <a:off x="311700" y="392625"/>
            <a:ext cx="8520600" cy="41763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The pointer finger stands for did what.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What did the main character finally do?</a:t>
            </a:r>
            <a:endParaRPr sz="3200">
              <a:solidFill>
                <a:srgbClr val="660066"/>
              </a:solidFill>
              <a:latin typeface="Comic Sans MS"/>
              <a:ea typeface="Comic Sans MS"/>
              <a:cs typeface="Comic Sans MS"/>
              <a:sym typeface="Comic Sans MS"/>
            </a:endParaRPr>
          </a:p>
          <a:p>
            <a:pPr indent="0" lvl="0" marL="0" rtl="0" algn="l">
              <a:spcBef>
                <a:spcPts val="0"/>
              </a:spcBef>
              <a:spcAft>
                <a:spcPts val="0"/>
              </a:spcAft>
              <a:buNone/>
            </a:pPr>
            <a:r>
              <a:t/>
            </a:r>
            <a:endParaRPr/>
          </a:p>
          <a:p>
            <a:pPr indent="0" lvl="0" marL="0" rtl="0" algn="l">
              <a:spcBef>
                <a:spcPts val="16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The middle finger stands for where.</a:t>
            </a:r>
            <a:endParaRPr sz="3200">
              <a:solidFill>
                <a:schemeClr val="dk1"/>
              </a:solidFill>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Where did the main character do it?</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495950"/>
            <a:ext cx="8520600" cy="4072800"/>
          </a:xfrm>
          <a:prstGeom prst="rect">
            <a:avLst/>
          </a:prstGeom>
        </p:spPr>
        <p:txBody>
          <a:bodyPr anchorCtr="0" anchor="t" bIns="91425" lIns="91425" spcFirstLastPara="1" rIns="91425" wrap="square" tIns="91425">
            <a:noAutofit/>
          </a:bodyPr>
          <a:lstStyle/>
          <a:p>
            <a:pPr indent="-431800" lvl="0" marL="457200" rtl="0" algn="l">
              <a:spcBef>
                <a:spcPts val="800"/>
              </a:spcBef>
              <a:spcAft>
                <a:spcPts val="0"/>
              </a:spcAft>
              <a:buClr>
                <a:srgbClr val="660066"/>
              </a:buClr>
              <a:buSzPts val="3200"/>
              <a:buFont typeface="Comic Sans MS"/>
              <a:buChar char="●"/>
            </a:pPr>
            <a:r>
              <a:rPr lang="en" sz="3200">
                <a:solidFill>
                  <a:srgbClr val="660066"/>
                </a:solidFill>
                <a:latin typeface="Comic Sans MS"/>
                <a:ea typeface="Comic Sans MS"/>
                <a:cs typeface="Comic Sans MS"/>
                <a:sym typeface="Comic Sans MS"/>
              </a:rPr>
              <a:t>The ring finger stands for when.</a:t>
            </a:r>
            <a:endParaRPr sz="3200">
              <a:solidFill>
                <a:schemeClr val="dk1"/>
              </a:solidFill>
            </a:endParaRPr>
          </a:p>
          <a:p>
            <a:pPr indent="-431800" lvl="0" marL="457200" rtl="0" algn="l">
              <a:spcBef>
                <a:spcPts val="0"/>
              </a:spcBef>
              <a:spcAft>
                <a:spcPts val="0"/>
              </a:spcAft>
              <a:buClr>
                <a:srgbClr val="660066"/>
              </a:buClr>
              <a:buSzPts val="3200"/>
              <a:buFont typeface="Comic Sans MS"/>
              <a:buChar char="●"/>
            </a:pPr>
            <a:r>
              <a:rPr lang="en" sz="3200">
                <a:solidFill>
                  <a:srgbClr val="660066"/>
                </a:solidFill>
                <a:latin typeface="Comic Sans MS"/>
                <a:ea typeface="Comic Sans MS"/>
                <a:cs typeface="Comic Sans MS"/>
                <a:sym typeface="Comic Sans MS"/>
              </a:rPr>
              <a:t>When did the main character do it?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None/>
            </a:pPr>
            <a:r>
              <a:t/>
            </a:r>
            <a:endParaRPr sz="3200">
              <a:solidFill>
                <a:srgbClr val="660066"/>
              </a:solidFill>
              <a:latin typeface="Comic Sans MS"/>
              <a:ea typeface="Comic Sans MS"/>
              <a:cs typeface="Comic Sans MS"/>
              <a:sym typeface="Comic Sans MS"/>
            </a:endParaRPr>
          </a:p>
          <a:p>
            <a:pPr indent="-431800" lvl="0" marL="457200" rtl="0" algn="l">
              <a:spcBef>
                <a:spcPts val="800"/>
              </a:spcBef>
              <a:spcAft>
                <a:spcPts val="0"/>
              </a:spcAft>
              <a:buClr>
                <a:srgbClr val="660066"/>
              </a:buClr>
              <a:buSzPts val="3200"/>
              <a:buFont typeface="Comic Sans MS"/>
              <a:buChar char="●"/>
            </a:pPr>
            <a:r>
              <a:rPr lang="en" sz="3200">
                <a:solidFill>
                  <a:srgbClr val="660066"/>
                </a:solidFill>
                <a:latin typeface="Comic Sans MS"/>
                <a:ea typeface="Comic Sans MS"/>
                <a:cs typeface="Comic Sans MS"/>
                <a:sym typeface="Comic Sans MS"/>
              </a:rPr>
              <a:t>The pinky stands for why.</a:t>
            </a:r>
            <a:endParaRPr sz="3200">
              <a:solidFill>
                <a:schemeClr val="dk1"/>
              </a:solidFill>
            </a:endParaRPr>
          </a:p>
          <a:p>
            <a:pPr indent="-431800" lvl="0" marL="457200" rtl="0" algn="l">
              <a:spcBef>
                <a:spcPts val="0"/>
              </a:spcBef>
              <a:spcAft>
                <a:spcPts val="0"/>
              </a:spcAft>
              <a:buClr>
                <a:srgbClr val="660066"/>
              </a:buClr>
              <a:buSzPts val="3200"/>
              <a:buFont typeface="Comic Sans MS"/>
              <a:buChar char="●"/>
            </a:pPr>
            <a:r>
              <a:rPr lang="en" sz="3200">
                <a:solidFill>
                  <a:srgbClr val="660066"/>
                </a:solidFill>
                <a:latin typeface="Comic Sans MS"/>
                <a:ea typeface="Comic Sans MS"/>
                <a:cs typeface="Comic Sans MS"/>
                <a:sym typeface="Comic Sans MS"/>
              </a:rPr>
              <a:t>Why did the main character do it?</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8" name="Google Shape;98;p20"/>
          <p:cNvPicPr preferRelativeResize="0"/>
          <p:nvPr/>
        </p:nvPicPr>
        <p:blipFill>
          <a:blip r:embed="rId3">
            <a:alphaModFix/>
          </a:blip>
          <a:stretch>
            <a:fillRect/>
          </a:stretch>
        </p:blipFill>
        <p:spPr>
          <a:xfrm>
            <a:off x="1312200" y="-16775"/>
            <a:ext cx="6116675" cy="51434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227300"/>
            <a:ext cx="8520600" cy="103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4400">
                <a:solidFill>
                  <a:srgbClr val="FF00FF"/>
                </a:solidFill>
                <a:latin typeface="Comic Sans MS"/>
                <a:ea typeface="Comic Sans MS"/>
                <a:cs typeface="Comic Sans MS"/>
                <a:sym typeface="Comic Sans MS"/>
              </a:rPr>
              <a:t>How do we remember main idea?</a:t>
            </a:r>
            <a:endParaRPr/>
          </a:p>
        </p:txBody>
      </p:sp>
      <p:sp>
        <p:nvSpPr>
          <p:cNvPr id="104" name="Google Shape;104;p21"/>
          <p:cNvSpPr txBox="1"/>
          <p:nvPr>
            <p:ph idx="1" type="body"/>
          </p:nvPr>
        </p:nvSpPr>
        <p:spPr>
          <a:xfrm>
            <a:off x="105050" y="1787475"/>
            <a:ext cx="4368900" cy="30294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Remembering is easy!!!</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rPr lang="en" sz="3200">
                <a:solidFill>
                  <a:schemeClr val="dk1"/>
                </a:solidFill>
              </a:rPr>
              <a:t>•</a:t>
            </a:r>
            <a:r>
              <a:rPr lang="en" sz="3200">
                <a:solidFill>
                  <a:srgbClr val="660066"/>
                </a:solidFill>
                <a:latin typeface="Comic Sans MS"/>
                <a:ea typeface="Comic Sans MS"/>
                <a:cs typeface="Comic Sans MS"/>
                <a:sym typeface="Comic Sans MS"/>
              </a:rPr>
              <a:t>Just look at your fingers.</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Clr>
                <a:schemeClr val="dk1"/>
              </a:buClr>
              <a:buSzPts val="1100"/>
              <a:buFont typeface="Arial"/>
              <a:buNone/>
            </a:pPr>
            <a:r>
              <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
        <p:nvSpPr>
          <p:cNvPr id="105" name="Google Shape;105;p21"/>
          <p:cNvSpPr txBox="1"/>
          <p:nvPr>
            <p:ph idx="1" type="body"/>
          </p:nvPr>
        </p:nvSpPr>
        <p:spPr>
          <a:xfrm>
            <a:off x="4179825" y="1118475"/>
            <a:ext cx="4887900" cy="4135500"/>
          </a:xfrm>
          <a:prstGeom prst="rect">
            <a:avLst/>
          </a:prstGeom>
        </p:spPr>
        <p:txBody>
          <a:bodyPr anchorCtr="0" anchor="t" bIns="91425" lIns="91425" spcFirstLastPara="1" rIns="91425" wrap="square" tIns="91425">
            <a:noAutofit/>
          </a:bodyPr>
          <a:lstStyle/>
          <a:p>
            <a:pPr indent="0" lvl="0" marL="0" rtl="0" algn="l">
              <a:spcBef>
                <a:spcPts val="800"/>
              </a:spcBef>
              <a:spcAft>
                <a:spcPts val="0"/>
              </a:spcAft>
              <a:buNone/>
            </a:pPr>
            <a:r>
              <a:rPr lang="en" sz="3200">
                <a:solidFill>
                  <a:schemeClr val="dk1"/>
                </a:solidFill>
              </a:rPr>
              <a:t>•</a:t>
            </a:r>
            <a:r>
              <a:rPr lang="en" sz="3200">
                <a:solidFill>
                  <a:srgbClr val="660066"/>
                </a:solidFill>
                <a:latin typeface="Comic Sans MS"/>
                <a:ea typeface="Comic Sans MS"/>
                <a:cs typeface="Comic Sans MS"/>
                <a:sym typeface="Comic Sans MS"/>
              </a:rPr>
              <a:t>Thumb - Who?</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None/>
            </a:pPr>
            <a:r>
              <a:rPr lang="en" sz="3200">
                <a:solidFill>
                  <a:schemeClr val="dk1"/>
                </a:solidFill>
              </a:rPr>
              <a:t>•</a:t>
            </a:r>
            <a:r>
              <a:rPr lang="en" sz="3200">
                <a:solidFill>
                  <a:srgbClr val="660066"/>
                </a:solidFill>
                <a:latin typeface="Comic Sans MS"/>
                <a:ea typeface="Comic Sans MS"/>
                <a:cs typeface="Comic Sans MS"/>
                <a:sym typeface="Comic Sans MS"/>
              </a:rPr>
              <a:t>Pointer - Did what?</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None/>
            </a:pPr>
            <a:r>
              <a:rPr lang="en" sz="3200">
                <a:solidFill>
                  <a:schemeClr val="dk1"/>
                </a:solidFill>
              </a:rPr>
              <a:t>•</a:t>
            </a:r>
            <a:r>
              <a:rPr lang="en" sz="3200">
                <a:solidFill>
                  <a:srgbClr val="660066"/>
                </a:solidFill>
                <a:latin typeface="Comic Sans MS"/>
                <a:ea typeface="Comic Sans MS"/>
                <a:cs typeface="Comic Sans MS"/>
                <a:sym typeface="Comic Sans MS"/>
              </a:rPr>
              <a:t>Middle finger - Where?</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None/>
            </a:pPr>
            <a:r>
              <a:rPr lang="en" sz="3200">
                <a:solidFill>
                  <a:schemeClr val="dk1"/>
                </a:solidFill>
              </a:rPr>
              <a:t>•</a:t>
            </a:r>
            <a:r>
              <a:rPr lang="en" sz="3200">
                <a:solidFill>
                  <a:srgbClr val="660066"/>
                </a:solidFill>
                <a:latin typeface="Comic Sans MS"/>
                <a:ea typeface="Comic Sans MS"/>
                <a:cs typeface="Comic Sans MS"/>
                <a:sym typeface="Comic Sans MS"/>
              </a:rPr>
              <a:t>Ring finger - When?</a:t>
            </a:r>
            <a:endParaRPr sz="3200">
              <a:solidFill>
                <a:srgbClr val="660066"/>
              </a:solidFill>
              <a:latin typeface="Comic Sans MS"/>
              <a:ea typeface="Comic Sans MS"/>
              <a:cs typeface="Comic Sans MS"/>
              <a:sym typeface="Comic Sans MS"/>
            </a:endParaRPr>
          </a:p>
          <a:p>
            <a:pPr indent="0" lvl="0" marL="0" rtl="0" algn="l">
              <a:spcBef>
                <a:spcPts val="800"/>
              </a:spcBef>
              <a:spcAft>
                <a:spcPts val="0"/>
              </a:spcAft>
              <a:buNone/>
            </a:pPr>
            <a:r>
              <a:rPr lang="en" sz="3200">
                <a:solidFill>
                  <a:schemeClr val="dk1"/>
                </a:solidFill>
              </a:rPr>
              <a:t>•</a:t>
            </a:r>
            <a:r>
              <a:rPr lang="en" sz="3200">
                <a:solidFill>
                  <a:srgbClr val="660066"/>
                </a:solidFill>
                <a:latin typeface="Comic Sans MS"/>
                <a:ea typeface="Comic Sans MS"/>
                <a:cs typeface="Comic Sans MS"/>
                <a:sym typeface="Comic Sans MS"/>
              </a:rPr>
              <a:t>Pinky - Why?</a:t>
            </a:r>
            <a:endParaRPr sz="3200">
              <a:solidFill>
                <a:srgbClr val="660066"/>
              </a:solidFill>
              <a:latin typeface="Comic Sans MS"/>
              <a:ea typeface="Comic Sans MS"/>
              <a:cs typeface="Comic Sans MS"/>
              <a:sym typeface="Comic Sans MS"/>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