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lvl1pPr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1pPr>
    <a:lvl2pPr indent="342900"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2pPr>
    <a:lvl3pPr indent="685800"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3pPr>
    <a:lvl4pPr indent="1028700"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4pPr>
    <a:lvl5pPr indent="1371600"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5pPr>
    <a:lvl6pPr indent="1714500"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6pPr>
    <a:lvl7pPr indent="2057400"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7pPr>
    <a:lvl8pPr indent="2400300"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8pPr>
    <a:lvl9pPr indent="2743200" algn="ctr" defTabSz="457200">
      <a:defRPr sz="3800">
        <a:solidFill>
          <a:srgbClr val="56533A"/>
        </a:solidFill>
        <a:effectLst>
          <a:outerShdw blurRad="25400" dist="25400" dir="2700000" rotWithShape="0">
            <a:srgbClr val="FFFFFF">
              <a:alpha val="75000"/>
            </a:srgbClr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6533A"/>
        </a:fontRef>
        <a:srgbClr val="56533A"/>
      </a:tcTxStyle>
      <a:tcStyle>
        <a:tcBdr>
          <a:left>
            <a:ln w="25400" cap="flat">
              <a:solidFill>
                <a:srgbClr val="56533A"/>
              </a:solidFill>
              <a:prstDash val="solid"/>
              <a:miter lim="400000"/>
            </a:ln>
          </a:left>
          <a:right>
            <a:ln w="25400" cap="flat">
              <a:solidFill>
                <a:srgbClr val="56533A"/>
              </a:solidFill>
              <a:prstDash val="solid"/>
              <a:miter lim="400000"/>
            </a:ln>
          </a:right>
          <a:top>
            <a:ln w="25400" cap="flat">
              <a:solidFill>
                <a:srgbClr val="56533A"/>
              </a:solidFill>
              <a:prstDash val="solid"/>
              <a:miter lim="400000"/>
            </a:ln>
          </a:top>
          <a:bottom>
            <a:ln w="25400" cap="flat">
              <a:solidFill>
                <a:srgbClr val="56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6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6533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B9B87">
              <a:alpha val="37000"/>
            </a:srgbClr>
          </a:solidFill>
        </a:fill>
      </a:tcStyle>
    </a:band2H>
    <a:firstCol>
      <a:tcTxStyle b="off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6533A"/>
              </a:solidFill>
              <a:prstDash val="solid"/>
              <a:miter lim="400000"/>
            </a:ln>
          </a:left>
          <a:right>
            <a:ln w="25400" cap="flat">
              <a:solidFill>
                <a:srgbClr val="56533A"/>
              </a:solidFill>
              <a:prstDash val="solid"/>
              <a:miter lim="400000"/>
            </a:ln>
          </a:right>
          <a:top>
            <a:ln w="25400" cap="flat">
              <a:solidFill>
                <a:srgbClr val="56533A"/>
              </a:solidFill>
              <a:prstDash val="solid"/>
              <a:miter lim="400000"/>
            </a:ln>
          </a:top>
          <a:bottom>
            <a:ln w="25400" cap="flat">
              <a:solidFill>
                <a:srgbClr val="56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6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6533A"/>
              </a:solidFill>
              <a:prstDash val="solid"/>
              <a:miter lim="400000"/>
            </a:ln>
          </a:insideV>
        </a:tcBdr>
      </a:tcStyle>
    </a:firstCol>
    <a:lastRow>
      <a:tcTxStyle b="off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6533A"/>
              </a:solidFill>
              <a:prstDash val="solid"/>
              <a:miter lim="400000"/>
            </a:ln>
          </a:left>
          <a:right>
            <a:ln w="25400" cap="flat">
              <a:solidFill>
                <a:srgbClr val="56533A"/>
              </a:solidFill>
              <a:prstDash val="solid"/>
              <a:miter lim="400000"/>
            </a:ln>
          </a:right>
          <a:top>
            <a:ln w="25400" cap="flat">
              <a:solidFill>
                <a:srgbClr val="56533A"/>
              </a:solidFill>
              <a:prstDash val="solid"/>
              <a:miter lim="400000"/>
            </a:ln>
          </a:top>
          <a:bottom>
            <a:ln w="25400" cap="flat">
              <a:solidFill>
                <a:srgbClr val="56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6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6533A"/>
              </a:solidFill>
              <a:prstDash val="solid"/>
              <a:miter lim="400000"/>
            </a:ln>
          </a:insideV>
        </a:tcBdr>
      </a:tcStyle>
    </a:lastRow>
    <a:firstRow>
      <a:tcTxStyle b="off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6533A"/>
              </a:solidFill>
              <a:prstDash val="solid"/>
              <a:miter lim="400000"/>
            </a:ln>
          </a:left>
          <a:right>
            <a:ln w="25400" cap="flat">
              <a:solidFill>
                <a:srgbClr val="56533A"/>
              </a:solidFill>
              <a:prstDash val="solid"/>
              <a:miter lim="400000"/>
            </a:ln>
          </a:right>
          <a:top>
            <a:ln w="25400" cap="flat">
              <a:solidFill>
                <a:srgbClr val="56533A"/>
              </a:solidFill>
              <a:prstDash val="solid"/>
              <a:miter lim="400000"/>
            </a:ln>
          </a:top>
          <a:bottom>
            <a:ln w="25400" cap="flat">
              <a:solidFill>
                <a:srgbClr val="56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6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6533A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00" y="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670700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>
        <a:latin typeface="Lucida Grande"/>
        <a:ea typeface="Lucida Grande"/>
        <a:cs typeface="Lucida Grande"/>
        <a:sym typeface="Lucida Grande"/>
      </a:defRPr>
    </a:lvl1pPr>
    <a:lvl2pPr indent="228600" defTabSz="457200">
      <a:defRPr>
        <a:latin typeface="Lucida Grande"/>
        <a:ea typeface="Lucida Grande"/>
        <a:cs typeface="Lucida Grande"/>
        <a:sym typeface="Lucida Grande"/>
      </a:defRPr>
    </a:lvl2pPr>
    <a:lvl3pPr indent="457200" defTabSz="457200">
      <a:defRPr>
        <a:latin typeface="Lucida Grande"/>
        <a:ea typeface="Lucida Grande"/>
        <a:cs typeface="Lucida Grande"/>
        <a:sym typeface="Lucida Grande"/>
      </a:defRPr>
    </a:lvl3pPr>
    <a:lvl4pPr indent="685800" defTabSz="457200">
      <a:defRPr>
        <a:latin typeface="Lucida Grande"/>
        <a:ea typeface="Lucida Grande"/>
        <a:cs typeface="Lucida Grande"/>
        <a:sym typeface="Lucida Grande"/>
      </a:defRPr>
    </a:lvl4pPr>
    <a:lvl5pPr indent="914400" defTabSz="457200">
      <a:defRPr>
        <a:latin typeface="Lucida Grande"/>
        <a:ea typeface="Lucida Grande"/>
        <a:cs typeface="Lucida Grande"/>
        <a:sym typeface="Lucida Grande"/>
      </a:defRPr>
    </a:lvl5pPr>
    <a:lvl6pPr indent="1143000" defTabSz="457200">
      <a:defRPr>
        <a:latin typeface="Lucida Grande"/>
        <a:ea typeface="Lucida Grande"/>
        <a:cs typeface="Lucida Grande"/>
        <a:sym typeface="Lucida Grande"/>
      </a:defRPr>
    </a:lvl6pPr>
    <a:lvl7pPr indent="1371600" defTabSz="457200">
      <a:defRPr>
        <a:latin typeface="Lucida Grande"/>
        <a:ea typeface="Lucida Grande"/>
        <a:cs typeface="Lucida Grande"/>
        <a:sym typeface="Lucida Grande"/>
      </a:defRPr>
    </a:lvl7pPr>
    <a:lvl8pPr indent="1600200" defTabSz="457200">
      <a:defRPr>
        <a:latin typeface="Lucida Grande"/>
        <a:ea typeface="Lucida Grande"/>
        <a:cs typeface="Lucida Grande"/>
        <a:sym typeface="Lucida Grande"/>
      </a:defRPr>
    </a:lvl8pPr>
    <a:lvl9pPr indent="1828800" defTabSz="45720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parato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0" y="4800600"/>
            <a:ext cx="4635500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2286000"/>
            <a:ext cx="10464800" cy="2387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181600"/>
            <a:ext cx="10464800" cy="1625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270000" y="2489200"/>
            <a:ext cx="4914900" cy="6350000"/>
          </a:xfrm>
          <a:prstGeom prst="rect">
            <a:avLst/>
          </a:prstGeom>
        </p:spPr>
        <p:txBody>
          <a:bodyPr/>
          <a:lstStyle>
            <a:lvl1pPr marL="632265" indent="-344398">
              <a:spcBef>
                <a:spcPts val="4200"/>
              </a:spcBef>
              <a:defRPr sz="3200"/>
            </a:lvl1pPr>
            <a:lvl2pPr marL="1144498" indent="-344398">
              <a:spcBef>
                <a:spcPts val="4200"/>
              </a:spcBef>
              <a:defRPr sz="3200"/>
            </a:lvl2pPr>
            <a:lvl3pPr marL="1665198" indent="-344398">
              <a:spcBef>
                <a:spcPts val="4200"/>
              </a:spcBef>
              <a:defRPr sz="3200"/>
            </a:lvl3pPr>
            <a:lvl4pPr marL="2185898" indent="-344398">
              <a:spcBef>
                <a:spcPts val="4200"/>
              </a:spcBef>
              <a:defRPr sz="3200"/>
            </a:lvl4pPr>
            <a:lvl5pPr marL="2706598" indent="-344398">
              <a:spcBef>
                <a:spcPts val="42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270000" y="2489200"/>
            <a:ext cx="4914900" cy="6350000"/>
          </a:xfrm>
          <a:prstGeom prst="rect">
            <a:avLst/>
          </a:prstGeom>
        </p:spPr>
        <p:txBody>
          <a:bodyPr/>
          <a:lstStyle>
            <a:lvl1pPr marL="632265" indent="-344398">
              <a:spcBef>
                <a:spcPts val="4200"/>
              </a:spcBef>
              <a:defRPr sz="3200"/>
            </a:lvl1pPr>
            <a:lvl2pPr marL="1144498" indent="-344398">
              <a:spcBef>
                <a:spcPts val="4200"/>
              </a:spcBef>
              <a:defRPr sz="3200"/>
            </a:lvl2pPr>
            <a:lvl3pPr marL="1665198" indent="-344398">
              <a:spcBef>
                <a:spcPts val="4200"/>
              </a:spcBef>
              <a:defRPr sz="3200"/>
            </a:lvl3pPr>
            <a:lvl4pPr marL="2185898" indent="-344398">
              <a:spcBef>
                <a:spcPts val="4200"/>
              </a:spcBef>
              <a:defRPr sz="3200"/>
            </a:lvl4pPr>
            <a:lvl5pPr marL="2706598" indent="-344398">
              <a:spcBef>
                <a:spcPts val="42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7518400" y="2489200"/>
            <a:ext cx="4216400" cy="6350000"/>
          </a:xfrm>
          <a:prstGeom prst="rect">
            <a:avLst/>
          </a:prstGeom>
        </p:spPr>
        <p:txBody>
          <a:bodyPr/>
          <a:lstStyle>
            <a:lvl1pPr marL="632265" indent="-344398">
              <a:spcBef>
                <a:spcPts val="4200"/>
              </a:spcBef>
              <a:defRPr sz="3200"/>
            </a:lvl1pPr>
            <a:lvl2pPr marL="1144498" indent="-344398">
              <a:spcBef>
                <a:spcPts val="4200"/>
              </a:spcBef>
              <a:defRPr sz="3200"/>
            </a:lvl2pPr>
            <a:lvl3pPr marL="1665198" indent="-344398">
              <a:spcBef>
                <a:spcPts val="4200"/>
              </a:spcBef>
              <a:defRPr sz="3200"/>
            </a:lvl3pPr>
            <a:lvl4pPr marL="2185898" indent="-344398">
              <a:spcBef>
                <a:spcPts val="4200"/>
              </a:spcBef>
              <a:defRPr sz="3200"/>
            </a:lvl4pPr>
            <a:lvl5pPr marL="2706598" indent="-344398">
              <a:spcBef>
                <a:spcPts val="42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23240" anchor="t"/>
          <a:lstStyle>
            <a:lvl1pPr marL="632265" indent="-344398">
              <a:spcBef>
                <a:spcPts val="4200"/>
              </a:spcBef>
              <a:defRPr sz="3200"/>
            </a:lvl1pPr>
            <a:lvl2pPr marL="1144498" indent="-344398">
              <a:spcBef>
                <a:spcPts val="4200"/>
              </a:spcBef>
              <a:defRPr sz="3200"/>
            </a:lvl2pPr>
            <a:lvl3pPr marL="1665198" indent="-344398">
              <a:spcBef>
                <a:spcPts val="4200"/>
              </a:spcBef>
              <a:defRPr sz="3200"/>
            </a:lvl3pPr>
            <a:lvl4pPr marL="2185898" indent="-344398">
              <a:spcBef>
                <a:spcPts val="4200"/>
              </a:spcBef>
              <a:defRPr sz="3200"/>
            </a:lvl4pPr>
            <a:lvl5pPr marL="2706598" indent="-344398">
              <a:spcBef>
                <a:spcPts val="42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70000" y="914400"/>
            <a:ext cx="10464800" cy="7924800"/>
          </a:xfrm>
          <a:prstGeom prst="rect">
            <a:avLst/>
          </a:prstGeom>
        </p:spPr>
        <p:txBody>
          <a:bodyPr/>
          <a:lstStyle>
            <a:lvl1pPr>
              <a:spcBef>
                <a:spcPts val="5800"/>
              </a:spcBef>
            </a:lvl1pPr>
            <a:lvl2pPr>
              <a:spcBef>
                <a:spcPts val="5800"/>
              </a:spcBef>
            </a:lvl2pPr>
            <a:lvl3pPr>
              <a:spcBef>
                <a:spcPts val="5800"/>
              </a:spcBef>
            </a:lvl3pPr>
            <a:lvl4pPr>
              <a:spcBef>
                <a:spcPts val="5800"/>
              </a:spcBef>
            </a:lvl4pPr>
            <a:lvl5pPr>
              <a:spcBef>
                <a:spcPts val="58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270000" y="3683000"/>
            <a:ext cx="10464800" cy="2387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7264400"/>
            <a:ext cx="10464800" cy="1981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parato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4800600"/>
            <a:ext cx="4635500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22300" y="1625600"/>
            <a:ext cx="5880100" cy="3048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622300" y="5181600"/>
            <a:ext cx="5880100" cy="3048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393700"/>
            <a:ext cx="10464800" cy="1981200"/>
          </a:xfrm>
          <a:prstGeom prst="rect">
            <a:avLst/>
          </a:prstGeom>
          <a:ln w="12700">
            <a:miter lim="400000"/>
          </a:ln>
          <a:effectLst>
            <a:outerShdw blurRad="25400" dist="25400" dir="27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489200"/>
            <a:ext cx="10464800" cy="6350000"/>
          </a:xfrm>
          <a:prstGeom prst="rect">
            <a:avLst/>
          </a:prstGeom>
          <a:ln w="12700">
            <a:miter lim="400000"/>
          </a:ln>
          <a:effectLst>
            <a:outerShdw blurRad="25400" dist="25400" dir="27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1pPr>
      <a:lvl2pPr indent="228600"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2pPr>
      <a:lvl3pPr indent="457200"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3pPr>
      <a:lvl4pPr indent="685800"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4pPr>
      <a:lvl5pPr indent="914400"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5pPr>
      <a:lvl6pPr indent="1143000"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6pPr>
      <a:lvl7pPr indent="1371600"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7pPr>
      <a:lvl8pPr indent="1600200"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8pPr>
      <a:lvl9pPr indent="1828800" algn="ctr" defTabSz="457200">
        <a:defRPr sz="6400">
          <a:solidFill>
            <a:srgbClr val="56533A"/>
          </a:solidFill>
          <a:latin typeface="+mn-lt"/>
          <a:ea typeface="+mn-ea"/>
          <a:cs typeface="+mn-cs"/>
          <a:sym typeface="Hoefler Text"/>
        </a:defRPr>
      </a:lvl9pPr>
    </p:titleStyle>
    <p:bodyStyle>
      <a:lvl1pPr marL="664649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1pPr>
      <a:lvl2pPr marL="1176883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2pPr>
      <a:lvl3pPr marL="1697583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3pPr>
      <a:lvl4pPr marL="2218283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4pPr>
      <a:lvl5pPr marL="2738983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5pPr>
      <a:lvl6pPr marL="3094583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6pPr>
      <a:lvl7pPr marL="3450183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7pPr>
      <a:lvl8pPr marL="3805783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8pPr>
      <a:lvl9pPr marL="4161383" indent="-376783" defTabSz="457200">
        <a:spcBef>
          <a:spcPts val="3300"/>
        </a:spcBef>
        <a:buSzPct val="125000"/>
        <a:buChar char="•"/>
        <a:defRPr sz="3800">
          <a:solidFill>
            <a:srgbClr val="56533A"/>
          </a:solidFill>
          <a:latin typeface="+mn-lt"/>
          <a:ea typeface="+mn-ea"/>
          <a:cs typeface="+mn-cs"/>
          <a:sym typeface="Hoefler Text"/>
        </a:defRPr>
      </a:lvl9pPr>
    </p:bodyStyle>
    <p:otherStyle>
      <a:lvl1pPr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457200"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Informational Text Structures	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8th Grade Language Arts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Description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Text provides details or characteristics of something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Adjectives, Characteristics, Examples, Mental Images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Visual- Bubble Map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Ice cream is a frozen, sugary sweet delicacy.  The treat comes in flavors like vanilla.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Compare and Contrast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The text talks about similarities and differences between people, places, things, etc.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Same/different, Both, Neither, In contrast, On the other hand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Visual- Double Bubble Map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Although both ice cream and veggies are food, ice cream is less healthy and eaten as a dessert.  Veggies, however, are a side dish to a meal.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Order and Sequence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The text outlines chronological events or a list of steps in a procedure.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Order of events, History, Instructions, Steps, Signal Words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Visual- Flow Map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Want delicious ice cream?  First, scoop it into a bowl.  Then, top it with goodies like sprinkles.  Finally, grab a spoon and enjoy!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Problem and Solution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The text gives information about a problem and explains one or more solutions.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Problem, Solution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Visual-Tree Map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If your ice cream melts before you finish it, put it back in the freezer.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6533A"/>
                </a:solidFill>
              </a:rPr>
              <a:t>Cause and Effect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The text describes an event (cause) and the effects that follow.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Cause, effect, because, as a result, due to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Visual: Multi-flow map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6533A"/>
                </a:solidFill>
              </a:rPr>
              <a:t>If melted ice cream gets on your hand, your skin will be sticky.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56533A"/>
      </a:dk1>
      <a:lt1>
        <a:srgbClr val="1C2256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6533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56533A"/>
            </a:solidFill>
            <a:effectLst>
              <a:outerShdw blurRad="25400" dist="25400" dir="2700000" rotWithShape="0">
                <a:srgbClr val="FFFFFF">
                  <a:alpha val="75000"/>
                </a:srgbClr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6533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56533A"/>
            </a:solidFill>
            <a:effectLst>
              <a:outerShdw blurRad="25400" dist="25400" dir="2700000" rotWithShape="0">
                <a:srgbClr val="FFFFFF">
                  <a:alpha val="75000"/>
                </a:srgbClr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Informational Text Structures </vt:lpstr>
      <vt:lpstr>Description</vt:lpstr>
      <vt:lpstr>Compare and Contrast</vt:lpstr>
      <vt:lpstr>Order and Sequence</vt:lpstr>
      <vt:lpstr>Problem and Solution</vt:lpstr>
      <vt:lpstr>Cause and Effect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Informational Text Structures </dc:title>
  <dc:creator>Jennifer Rose</dc:creator>
  <cp:lastModifiedBy>Frank</cp:lastModifiedBy>
  <cp:revision>1</cp:revision>
  <dcterms:modified xsi:type="dcterms:W3CDTF">2018-09-27T12:58:03Z</dcterms:modified>
</cp:coreProperties>
</file>