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584200">
      <a:buClr>
        <a:srgbClr val="A29A85"/>
      </a:buClr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1pPr>
    <a:lvl2pPr indent="342900" algn="ctr" defTabSz="584200">
      <a:buClr>
        <a:srgbClr val="A29A85"/>
      </a:buClr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2pPr>
    <a:lvl3pPr indent="685800" algn="ctr" defTabSz="584200">
      <a:buClr>
        <a:srgbClr val="A29A85"/>
      </a:buClr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3pPr>
    <a:lvl4pPr indent="1028700" algn="ctr" defTabSz="584200">
      <a:buClr>
        <a:srgbClr val="A29A85"/>
      </a:buClr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4pPr>
    <a:lvl5pPr indent="1371600" algn="ctr" defTabSz="584200">
      <a:buClr>
        <a:srgbClr val="A29A85"/>
      </a:buClr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5pPr>
    <a:lvl6pPr indent="1714500" algn="ctr" defTabSz="584200">
      <a:buClr>
        <a:srgbClr val="A29A85"/>
      </a:buClr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6pPr>
    <a:lvl7pPr indent="2057400" algn="ctr" defTabSz="584200">
      <a:buClr>
        <a:srgbClr val="A29A85"/>
      </a:buClr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7pPr>
    <a:lvl8pPr indent="2400300" algn="ctr" defTabSz="584200">
      <a:buClr>
        <a:srgbClr val="A29A85"/>
      </a:buClr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8pPr>
    <a:lvl9pPr indent="2743200" algn="ctr" defTabSz="584200">
      <a:buClr>
        <a:srgbClr val="A29A85"/>
      </a:buClr>
      <a:defRPr sz="4200">
        <a:solidFill>
          <a:srgbClr val="6F6A5A"/>
        </a:solidFill>
        <a:latin typeface="Baskerville"/>
        <a:ea typeface="Baskerville"/>
        <a:cs typeface="Baskerville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8857"/>
          </a:solidFill>
        </a:fill>
      </a:tcStyle>
    </a:firstRow>
  </a:tblStyle>
  <a:tblStyle styleId="{EEE7283C-3CF3-47DC-8721-378D4A62B228}" styleName="">
    <a:tblBg/>
    <a:wholeTbl>
      <a:tcTxStyle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</a:tcStyle>
    </a:firstCol>
    <a:lastRow>
      <a:tcTxStyle b="on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/>
      <a:tcStyle>
        <a:tcBdr/>
        <a:fill>
          <a:solidFill>
            <a:srgbClr val="DED9DA"/>
          </a:solidFill>
        </a:fill>
      </a:tcStyle>
    </a:band2H>
    <a:firstCol>
      <a:tcTxStyle b="on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Baskerville"/>
          <a:ea typeface="Baskerville"/>
          <a:cs typeface="Baskerville"/>
        </a:font>
        <a:srgbClr val="6F6A5A"/>
      </a:tcTxStyle>
      <a:tcStyle>
        <a:tcBdr>
          <a:left>
            <a:ln w="25400" cap="flat">
              <a:solidFill>
                <a:srgbClr val="403D34"/>
              </a:solidFill>
              <a:prstDash val="solid"/>
              <a:miter lim="400000"/>
            </a:ln>
          </a:left>
          <a:right>
            <a:ln w="25400" cap="flat">
              <a:solidFill>
                <a:srgbClr val="403D34"/>
              </a:solidFill>
              <a:prstDash val="solid"/>
              <a:miter lim="400000"/>
            </a:ln>
          </a:right>
          <a:top>
            <a:ln w="25400" cap="flat">
              <a:solidFill>
                <a:srgbClr val="403D34"/>
              </a:solidFill>
              <a:prstDash val="solid"/>
              <a:miter lim="400000"/>
            </a:ln>
          </a:top>
          <a:bottom>
            <a:ln w="25400" cap="flat">
              <a:solidFill>
                <a:srgbClr val="403D34"/>
              </a:solidFill>
              <a:prstDash val="solid"/>
              <a:miter lim="400000"/>
            </a:ln>
          </a:bottom>
          <a:insideH>
            <a:ln w="25400" cap="flat">
              <a:solidFill>
                <a:srgbClr val="403D34"/>
              </a:solidFill>
              <a:prstDash val="solid"/>
              <a:miter lim="400000"/>
            </a:ln>
          </a:insideH>
          <a:insideV>
            <a:ln w="25400" cap="flat">
              <a:solidFill>
                <a:srgbClr val="403D3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BB96">
              <a:alpha val="33000"/>
            </a:srgbClr>
          </a:solidFill>
        </a:fill>
      </a:tcStyle>
    </a:band2H>
    <a:firstCol>
      <a:tcTxStyle b="off" i="off">
        <a:fontRef idx="minor">
          <a:srgbClr val="FFFCF2"/>
        </a:fontRef>
        <a:srgbClr val="FFFCF2"/>
      </a:tcTxStyle>
      <a:tcStyle>
        <a:tcBdr>
          <a:left>
            <a:ln w="25400" cap="flat">
              <a:solidFill>
                <a:srgbClr val="403D34"/>
              </a:solidFill>
              <a:prstDash val="solid"/>
              <a:miter lim="400000"/>
            </a:ln>
          </a:left>
          <a:right>
            <a:ln w="25400" cap="flat">
              <a:solidFill>
                <a:srgbClr val="403D34"/>
              </a:solidFill>
              <a:prstDash val="solid"/>
              <a:miter lim="400000"/>
            </a:ln>
          </a:right>
          <a:top>
            <a:ln w="25400" cap="flat">
              <a:solidFill>
                <a:srgbClr val="403D34"/>
              </a:solidFill>
              <a:prstDash val="solid"/>
              <a:miter lim="400000"/>
            </a:ln>
          </a:top>
          <a:bottom>
            <a:ln w="25400" cap="flat">
              <a:solidFill>
                <a:srgbClr val="403D34"/>
              </a:solidFill>
              <a:prstDash val="solid"/>
              <a:miter lim="400000"/>
            </a:ln>
          </a:bottom>
          <a:insideH>
            <a:ln w="25400" cap="flat">
              <a:solidFill>
                <a:srgbClr val="403D34"/>
              </a:solidFill>
              <a:prstDash val="solid"/>
              <a:miter lim="400000"/>
            </a:ln>
          </a:insideH>
          <a:insideV>
            <a:ln w="25400" cap="flat">
              <a:solidFill>
                <a:srgbClr val="403D3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CF2"/>
        </a:fontRef>
        <a:srgbClr val="FFFCF2"/>
      </a:tcTxStyle>
      <a:tcStyle>
        <a:tcBdr>
          <a:left>
            <a:ln w="25400" cap="flat">
              <a:solidFill>
                <a:srgbClr val="403D34"/>
              </a:solidFill>
              <a:prstDash val="solid"/>
              <a:miter lim="400000"/>
            </a:ln>
          </a:left>
          <a:right>
            <a:ln w="25400" cap="flat">
              <a:solidFill>
                <a:srgbClr val="403D34"/>
              </a:solidFill>
              <a:prstDash val="solid"/>
              <a:miter lim="400000"/>
            </a:ln>
          </a:right>
          <a:top>
            <a:ln w="25400" cap="flat">
              <a:solidFill>
                <a:srgbClr val="403D34"/>
              </a:solidFill>
              <a:prstDash val="solid"/>
              <a:miter lim="400000"/>
            </a:ln>
          </a:top>
          <a:bottom>
            <a:ln w="25400" cap="flat">
              <a:solidFill>
                <a:srgbClr val="403D34"/>
              </a:solidFill>
              <a:prstDash val="solid"/>
              <a:miter lim="400000"/>
            </a:ln>
          </a:bottom>
          <a:insideH>
            <a:ln w="25400" cap="flat">
              <a:solidFill>
                <a:srgbClr val="403D34"/>
              </a:solidFill>
              <a:prstDash val="solid"/>
              <a:miter lim="400000"/>
            </a:ln>
          </a:insideH>
          <a:insideV>
            <a:ln w="25400" cap="flat">
              <a:solidFill>
                <a:srgbClr val="403D34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CF2"/>
        </a:fontRef>
        <a:srgbClr val="FFFCF2"/>
      </a:tcTxStyle>
      <a:tcStyle>
        <a:tcBdr>
          <a:left>
            <a:ln w="25400" cap="flat">
              <a:solidFill>
                <a:srgbClr val="403D34"/>
              </a:solidFill>
              <a:prstDash val="solid"/>
              <a:miter lim="400000"/>
            </a:ln>
          </a:left>
          <a:right>
            <a:ln w="25400" cap="flat">
              <a:solidFill>
                <a:srgbClr val="403D34"/>
              </a:solidFill>
              <a:prstDash val="solid"/>
              <a:miter lim="400000"/>
            </a:ln>
          </a:right>
          <a:top>
            <a:ln w="25400" cap="flat">
              <a:solidFill>
                <a:srgbClr val="403D34"/>
              </a:solidFill>
              <a:prstDash val="solid"/>
              <a:miter lim="400000"/>
            </a:ln>
          </a:top>
          <a:bottom>
            <a:ln w="25400" cap="flat">
              <a:solidFill>
                <a:srgbClr val="403D34"/>
              </a:solidFill>
              <a:prstDash val="solid"/>
              <a:miter lim="400000"/>
            </a:ln>
          </a:bottom>
          <a:insideH>
            <a:ln w="25400" cap="flat">
              <a:solidFill>
                <a:srgbClr val="403D34"/>
              </a:solidFill>
              <a:prstDash val="solid"/>
              <a:miter lim="400000"/>
            </a:ln>
          </a:insideH>
          <a:insideV>
            <a:ln w="25400" cap="flat">
              <a:solidFill>
                <a:srgbClr val="403D34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690753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  <a:effectLst>
            <a:outerShdw blurRad="25400" dist="50800" dir="13500000" rotWithShape="0">
              <a:srgbClr val="424242">
                <a:alpha val="50000"/>
              </a:srgbClr>
            </a:outerShdw>
          </a:effectLst>
        </p:spPr>
        <p:txBody>
          <a:bodyPr lIns="0" tIns="0" rIns="0" bIns="0" anchor="b"/>
          <a:lstStyle>
            <a:lvl1pPr>
              <a:defRPr sz="10500">
                <a:solidFill>
                  <a:srgbClr val="FFFCF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500">
                <a:solidFill>
                  <a:srgbClr val="FFFCF2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  <a:effectLst>
            <a:outerShdw blurRad="25400" dist="25400" dir="13500000" rotWithShape="0">
              <a:srgbClr val="424242">
                <a:alpha val="50000"/>
              </a:srgbClr>
            </a:outerShdw>
          </a:effectLst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>
              <a:spcBef>
                <a:spcPts val="3800"/>
              </a:spcBef>
              <a:defRPr sz="3400"/>
            </a:lvl4pPr>
            <a:lvl5pPr>
              <a:spcBef>
                <a:spcPts val="3800"/>
              </a:spcBef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>
              <a:spcBef>
                <a:spcPts val="3800"/>
              </a:spcBef>
              <a:defRPr sz="3400"/>
            </a:lvl4pPr>
            <a:lvl5pPr>
              <a:spcBef>
                <a:spcPts val="3800"/>
              </a:spcBef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797800" y="2768600"/>
            <a:ext cx="4191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>
              <a:spcBef>
                <a:spcPts val="3800"/>
              </a:spcBef>
              <a:defRPr sz="3400"/>
            </a:lvl4pPr>
            <a:lvl5pPr>
              <a:spcBef>
                <a:spcPts val="3800"/>
              </a:spcBef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48640" anchor="t"/>
          <a:lstStyle>
            <a:lvl1pPr>
              <a:spcBef>
                <a:spcPts val="3400"/>
              </a:spcBef>
              <a:defRPr sz="3400"/>
            </a:lvl1pPr>
            <a:lvl2pPr>
              <a:spcBef>
                <a:spcPts val="3400"/>
              </a:spcBef>
              <a:defRPr sz="3400"/>
            </a:lvl2pPr>
            <a:lvl3pPr>
              <a:spcBef>
                <a:spcPts val="3400"/>
              </a:spcBef>
              <a:defRPr sz="3400"/>
            </a:lvl3pPr>
            <a:lvl4pPr>
              <a:spcBef>
                <a:spcPts val="3400"/>
              </a:spcBef>
              <a:defRPr sz="3400"/>
            </a:lvl4pPr>
            <a:lvl5pPr>
              <a:spcBef>
                <a:spcPts val="3400"/>
              </a:spcBef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5300"/>
              </a:spcBef>
            </a:lvl1pPr>
            <a:lvl2pPr>
              <a:spcBef>
                <a:spcPts val="5300"/>
              </a:spcBef>
            </a:lvl2pPr>
            <a:lvl3pPr>
              <a:spcBef>
                <a:spcPts val="5300"/>
              </a:spcBef>
            </a:lvl3pPr>
            <a:lvl4pPr>
              <a:spcBef>
                <a:spcPts val="5300"/>
              </a:spcBef>
            </a:lvl4pPr>
            <a:lvl5pPr>
              <a:spcBef>
                <a:spcPts val="53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  <a:effectLst>
            <a:outerShdw blurRad="25400" dist="50800" dir="13500000" rotWithShape="0">
              <a:srgbClr val="424242">
                <a:alpha val="50000"/>
              </a:srgbClr>
            </a:outerShdw>
          </a:effectLst>
        </p:spPr>
        <p:txBody>
          <a:bodyPr lIns="0" tIns="0" rIns="0" bIns="0"/>
          <a:lstStyle>
            <a:lvl1pPr>
              <a:defRPr sz="10500">
                <a:solidFill>
                  <a:srgbClr val="FFFCF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500">
                <a:solidFill>
                  <a:srgbClr val="FFFCF2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016000" y="7797800"/>
            <a:ext cx="10972800" cy="1524000"/>
          </a:xfrm>
          <a:prstGeom prst="rect">
            <a:avLst/>
          </a:prstGeom>
          <a:effectLst>
            <a:outerShdw blurRad="25400" dist="50800" dir="13500000" rotWithShape="0">
              <a:srgbClr val="424242">
                <a:alpha val="50000"/>
              </a:srgbClr>
            </a:outerShdw>
          </a:effectLst>
        </p:spPr>
        <p:txBody>
          <a:bodyPr lIns="0" tIns="0" rIns="0" bIns="0"/>
          <a:lstStyle>
            <a:lvl1pPr>
              <a:defRPr sz="8200">
                <a:solidFill>
                  <a:srgbClr val="FFFCF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200">
                <a:solidFill>
                  <a:srgbClr val="FFFCF2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81000" y="1397000"/>
            <a:ext cx="5969000" cy="3708400"/>
          </a:xfrm>
          <a:prstGeom prst="rect">
            <a:avLst/>
          </a:prstGeom>
          <a:effectLst>
            <a:outerShdw blurRad="25400" dist="50800" dir="13500000" rotWithShape="0">
              <a:srgbClr val="424242">
                <a:alpha val="50000"/>
              </a:srgbClr>
            </a:outerShdw>
          </a:effectLst>
        </p:spPr>
        <p:txBody>
          <a:bodyPr lIns="0" tIns="0" rIns="0" bIns="0" anchor="b"/>
          <a:lstStyle>
            <a:lvl1pPr>
              <a:defRPr sz="7000">
                <a:solidFill>
                  <a:srgbClr val="FFFCF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CF2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81000" y="5219700"/>
            <a:ext cx="5969000" cy="3238500"/>
          </a:xfrm>
          <a:prstGeom prst="rect">
            <a:avLst/>
          </a:prstGeom>
          <a:effectLst>
            <a:outerShdw blurRad="25400" dist="25400" dir="13500000" rotWithShape="0">
              <a:srgbClr val="424242">
                <a:alpha val="50000"/>
              </a:srgbClr>
            </a:outerShdw>
          </a:effectLst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CF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CF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CF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CF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CF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200">
          <a:solidFill>
            <a:srgbClr val="6F6A5A"/>
          </a:solidFill>
          <a:latin typeface="+mn-lt"/>
          <a:ea typeface="+mn-ea"/>
          <a:cs typeface="+mn-cs"/>
          <a:sym typeface="Copperplate"/>
        </a:defRPr>
      </a:lvl1pPr>
      <a:lvl2pPr indent="228600" algn="ctr" defTabSz="584200">
        <a:defRPr sz="7200">
          <a:solidFill>
            <a:srgbClr val="6F6A5A"/>
          </a:solidFill>
          <a:latin typeface="+mn-lt"/>
          <a:ea typeface="+mn-ea"/>
          <a:cs typeface="+mn-cs"/>
          <a:sym typeface="Copperplate"/>
        </a:defRPr>
      </a:lvl2pPr>
      <a:lvl3pPr indent="457200" algn="ctr" defTabSz="584200">
        <a:defRPr sz="7200">
          <a:solidFill>
            <a:srgbClr val="6F6A5A"/>
          </a:solidFill>
          <a:latin typeface="+mn-lt"/>
          <a:ea typeface="+mn-ea"/>
          <a:cs typeface="+mn-cs"/>
          <a:sym typeface="Copperplate"/>
        </a:defRPr>
      </a:lvl3pPr>
      <a:lvl4pPr indent="685800" algn="ctr" defTabSz="584200">
        <a:defRPr sz="7200">
          <a:solidFill>
            <a:srgbClr val="6F6A5A"/>
          </a:solidFill>
          <a:latin typeface="+mn-lt"/>
          <a:ea typeface="+mn-ea"/>
          <a:cs typeface="+mn-cs"/>
          <a:sym typeface="Copperplate"/>
        </a:defRPr>
      </a:lvl4pPr>
      <a:lvl5pPr indent="914400" algn="ctr" defTabSz="584200">
        <a:defRPr sz="7200">
          <a:solidFill>
            <a:srgbClr val="6F6A5A"/>
          </a:solidFill>
          <a:latin typeface="+mn-lt"/>
          <a:ea typeface="+mn-ea"/>
          <a:cs typeface="+mn-cs"/>
          <a:sym typeface="Copperplate"/>
        </a:defRPr>
      </a:lvl5pPr>
      <a:lvl6pPr indent="1143000" algn="ctr" defTabSz="584200">
        <a:defRPr sz="7200">
          <a:solidFill>
            <a:srgbClr val="6F6A5A"/>
          </a:solidFill>
          <a:latin typeface="+mn-lt"/>
          <a:ea typeface="+mn-ea"/>
          <a:cs typeface="+mn-cs"/>
          <a:sym typeface="Copperplate"/>
        </a:defRPr>
      </a:lvl6pPr>
      <a:lvl7pPr indent="1371600" algn="ctr" defTabSz="584200">
        <a:defRPr sz="7200">
          <a:solidFill>
            <a:srgbClr val="6F6A5A"/>
          </a:solidFill>
          <a:latin typeface="+mn-lt"/>
          <a:ea typeface="+mn-ea"/>
          <a:cs typeface="+mn-cs"/>
          <a:sym typeface="Copperplate"/>
        </a:defRPr>
      </a:lvl7pPr>
      <a:lvl8pPr indent="1600200" algn="ctr" defTabSz="584200">
        <a:defRPr sz="7200">
          <a:solidFill>
            <a:srgbClr val="6F6A5A"/>
          </a:solidFill>
          <a:latin typeface="+mn-lt"/>
          <a:ea typeface="+mn-ea"/>
          <a:cs typeface="+mn-cs"/>
          <a:sym typeface="Copperplate"/>
        </a:defRPr>
      </a:lvl8pPr>
      <a:lvl9pPr indent="1828800" algn="ctr" defTabSz="584200">
        <a:defRPr sz="7200">
          <a:solidFill>
            <a:srgbClr val="6F6A5A"/>
          </a:solidFill>
          <a:latin typeface="+mn-lt"/>
          <a:ea typeface="+mn-ea"/>
          <a:cs typeface="+mn-cs"/>
          <a:sym typeface="Copperplate"/>
        </a:defRPr>
      </a:lvl9pPr>
    </p:titleStyle>
    <p:bodyStyle>
      <a:lvl1pPr marL="381000" indent="-3810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1pPr>
      <a:lvl2pPr marL="1143000" indent="-3810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2pPr>
      <a:lvl3pPr marL="1587500" indent="-3810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3pPr>
      <a:lvl4pPr marL="2032000" indent="-3810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4pPr>
      <a:lvl5pPr marL="2476500" indent="-3810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5pPr>
      <a:lvl6pPr marL="2832100" indent="-3810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6pPr>
      <a:lvl7pPr marL="3187700" indent="-3810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7pPr>
      <a:lvl8pPr marL="3543300" indent="-3810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8pPr>
      <a:lvl9pPr marL="3898900" indent="-381000" defTabSz="584200">
        <a:spcBef>
          <a:spcPts val="3000"/>
        </a:spcBef>
        <a:buClr>
          <a:srgbClr val="A29A85"/>
        </a:buClr>
        <a:buSzPct val="100000"/>
        <a:buChar char="•"/>
        <a:defRPr sz="4000">
          <a:solidFill>
            <a:srgbClr val="6F6A5A"/>
          </a:solidFill>
          <a:latin typeface="Baskerville"/>
          <a:ea typeface="Baskerville"/>
          <a:cs typeface="Baskerville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500">
                <a:solidFill>
                  <a:srgbClr val="FFFCF2"/>
                </a:solidFill>
              </a:rPr>
              <a:t>Close Reading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CF2"/>
                </a:solidFill>
              </a:rPr>
              <a:t>Informational Text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Finish Reading the Article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1016000" y="2590800"/>
            <a:ext cx="10972800" cy="6578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Now, continue reading, using the strategies as you go.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When you finish, answer the following: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What is the main idea of the article?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List at least 3 details that support the main idea.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Write any connections you made to other texts you have read.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animBg="1" advAuto="0"/>
      <p:bldP spid="67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Title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Discuss with your group: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Does the title immediately influence what you are about to read, or does it, at the moment you begin your first reading, remain mysterious or vague?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2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 advAuto="0"/>
      <p:bldP spid="41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Murder or Suicide?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Number each paragraph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Read the first two paragraphs.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Use a </a:t>
            </a:r>
            <a:r>
              <a:rPr sz="4000" b="1">
                <a:solidFill>
                  <a:srgbClr val="6F6A5A"/>
                </a:solidFill>
              </a:rPr>
              <a:t>?</a:t>
            </a:r>
            <a:r>
              <a:rPr sz="4000">
                <a:solidFill>
                  <a:srgbClr val="6F6A5A"/>
                </a:solidFill>
              </a:rPr>
              <a:t> for any questions you have.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2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 advAuto="0"/>
      <p:bldP spid="44" grpId="2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-186267" y="0"/>
            <a:ext cx="13191067" cy="1854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 dirty="0">
                <a:solidFill>
                  <a:srgbClr val="6F6A5A"/>
                </a:solidFill>
              </a:rPr>
              <a:t>Circle Key Words and Phrases</a:t>
            </a:r>
          </a:p>
        </p:txBody>
      </p:sp>
      <p:sp>
        <p:nvSpPr>
          <p:cNvPr id="47" name="Shape 47"/>
          <p:cNvSpPr/>
          <p:nvPr/>
        </p:nvSpPr>
        <p:spPr>
          <a:xfrm>
            <a:off x="1350433" y="2070101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2"/>
          </a:blipFill>
          <a:ln w="25400">
            <a:solidFill>
              <a:srgbClr val="403D34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buClrTx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083733" y="1684867"/>
            <a:ext cx="10972800" cy="6985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6F6A5A"/>
                </a:solidFill>
              </a:rPr>
              <a:t>Now, read the first two paragraphs again.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30303"/>
                </a:solidFill>
              </a:rPr>
              <a:t>Circle</a:t>
            </a:r>
            <a:r>
              <a:rPr sz="3200" dirty="0">
                <a:solidFill>
                  <a:srgbClr val="6F6A5A"/>
                </a:solidFill>
              </a:rPr>
              <a:t> any key words and phrases.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6F6A5A"/>
                </a:solidFill>
              </a:rPr>
              <a:t>Which words stand out, and why?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6F6A5A"/>
                </a:solidFill>
              </a:rPr>
              <a:t>Do any words likely carry multiple and/or ambiguous meanings?  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6F6A5A"/>
                </a:solidFill>
              </a:rPr>
              <a:t>Do repeated words carry the same meaning when repeated, or do they change? Words often gather or evolve in meaning when repeated.  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6F6A5A"/>
                </a:solidFill>
              </a:rPr>
              <a:t>Do particular words or phrases seem drawn to or connected with each other? These often add up so that a clearer sense of the poem emerges.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2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 advAuto="0"/>
      <p:bldP spid="48" grpId="2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Define the words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Use the dictionary to define any words you did not know in the first two paragraphs.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Write the definitions on the page.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animBg="1" advAuto="0"/>
      <p:bldP spid="51" grpId="2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Things that Surprise you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016000" y="2768600"/>
            <a:ext cx="10972800" cy="6210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Use an </a:t>
            </a:r>
            <a:r>
              <a:rPr sz="4000" b="1">
                <a:solidFill>
                  <a:srgbClr val="6F6A5A"/>
                </a:solidFill>
              </a:rPr>
              <a:t>! </a:t>
            </a:r>
            <a:r>
              <a:rPr sz="4000">
                <a:solidFill>
                  <a:srgbClr val="6F6A5A"/>
                </a:solidFill>
              </a:rPr>
              <a:t>for anything that surprised you in the first two paragraphs.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Share with your table.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2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 advAuto="0"/>
      <p:bldP spid="54" grpId="2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Main Idea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016000" y="2768600"/>
            <a:ext cx="109728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u="sng">
                <a:solidFill>
                  <a:srgbClr val="6F6A5A"/>
                </a:solidFill>
              </a:rPr>
              <a:t>Underline</a:t>
            </a:r>
            <a:r>
              <a:rPr sz="4000">
                <a:solidFill>
                  <a:srgbClr val="6F6A5A"/>
                </a:solidFill>
              </a:rPr>
              <a:t> main ideas in the first two paragraphs.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What is the main idea of the first two paragraphs?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2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animBg="1" advAuto="0"/>
      <p:bldP spid="57" grpId="2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Continue Reading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Let’s read the next paragraph.  As we read, add questions, exclamation marks, underlining and circles as we go.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6F6A5A"/>
                </a:solidFill>
              </a:rPr>
              <a:t>Continue Reading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Use an arrow   when you make a connection.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Ask yourself: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Does this relate to something I read earlier in the article?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Does this relate to information I already knew (prior knowledge)?</a:t>
            </a:r>
          </a:p>
        </p:txBody>
      </p:sp>
      <p:sp>
        <p:nvSpPr>
          <p:cNvPr id="64" name="Shape 64"/>
          <p:cNvSpPr/>
          <p:nvPr/>
        </p:nvSpPr>
        <p:spPr>
          <a:xfrm flipH="1">
            <a:off x="4138265" y="3251200"/>
            <a:ext cx="431801" cy="647700"/>
          </a:xfrm>
          <a:prstGeom prst="line">
            <a:avLst/>
          </a:prstGeom>
          <a:ln w="38100">
            <a:solidFill>
              <a:srgbClr val="403D34"/>
            </a:solidFill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buClrTx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xmlns:p14="http://schemas.microsoft.com/office/powerpoint/2010/main" spd="med" advClick="1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2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 advAuto="0"/>
      <p:bldP spid="63" grpId="2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Baskerville</vt:lpstr>
      <vt:lpstr>Copperplate</vt:lpstr>
      <vt:lpstr>Helvetica</vt:lpstr>
      <vt:lpstr>Lucida Grande</vt:lpstr>
      <vt:lpstr>Vintage</vt:lpstr>
      <vt:lpstr>Close Reading</vt:lpstr>
      <vt:lpstr>Title</vt:lpstr>
      <vt:lpstr>Murder or Suicide?</vt:lpstr>
      <vt:lpstr>Circle Key Words and Phrases</vt:lpstr>
      <vt:lpstr>Define the words</vt:lpstr>
      <vt:lpstr>Things that Surprise you</vt:lpstr>
      <vt:lpstr>Main Idea</vt:lpstr>
      <vt:lpstr>Continue Reading</vt:lpstr>
      <vt:lpstr>Continue Reading</vt:lpstr>
      <vt:lpstr>Finish Reading the Article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 Reading</dc:title>
  <cp:lastModifiedBy>Chelsea Scopellite</cp:lastModifiedBy>
  <cp:revision>1</cp:revision>
  <dcterms:modified xsi:type="dcterms:W3CDTF">2016-05-20T00:23:46Z</dcterms:modified>
</cp:coreProperties>
</file>