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5" r:id="rId4"/>
    <p:sldId id="258" r:id="rId5"/>
    <p:sldId id="266" r:id="rId6"/>
    <p:sldId id="259" r:id="rId7"/>
    <p:sldId id="267" r:id="rId8"/>
    <p:sldId id="260" r:id="rId9"/>
    <p:sldId id="268" r:id="rId10"/>
    <p:sldId id="261" r:id="rId11"/>
    <p:sldId id="269" r:id="rId12"/>
    <p:sldId id="262" r:id="rId13"/>
    <p:sldId id="270" r:id="rId14"/>
    <p:sldId id="263" r:id="rId15"/>
    <p:sldId id="271" r:id="rId16"/>
    <p:sldId id="264"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43B5200-21D9-4AFC-9300-02AD563EDACC}" type="datetimeFigureOut">
              <a:rPr lang="en-US" smtClean="0"/>
              <a:t>9/3/2014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B4F1406-208B-4C5A-A0FB-AA25F782D7D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3B5200-21D9-4AFC-9300-02AD563EDACC}"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F1406-208B-4C5A-A0FB-AA25F782D7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3B5200-21D9-4AFC-9300-02AD563EDACC}"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F1406-208B-4C5A-A0FB-AA25F782D7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3B5200-21D9-4AFC-9300-02AD563EDACC}"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F1406-208B-4C5A-A0FB-AA25F782D7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3B5200-21D9-4AFC-9300-02AD563EDACC}"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F1406-208B-4C5A-A0FB-AA25F782D7D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3B5200-21D9-4AFC-9300-02AD563EDACC}"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F1406-208B-4C5A-A0FB-AA25F782D7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3B5200-21D9-4AFC-9300-02AD563EDACC}" type="datetimeFigureOut">
              <a:rPr lang="en-US" smtClean="0"/>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4F1406-208B-4C5A-A0FB-AA25F782D7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3B5200-21D9-4AFC-9300-02AD563EDACC}" type="datetimeFigureOut">
              <a:rPr lang="en-US" smtClean="0"/>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4F1406-208B-4C5A-A0FB-AA25F782D7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3B5200-21D9-4AFC-9300-02AD563EDACC}" type="datetimeFigureOut">
              <a:rPr lang="en-US" smtClean="0"/>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4F1406-208B-4C5A-A0FB-AA25F782D7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3B5200-21D9-4AFC-9300-02AD563EDACC}"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F1406-208B-4C5A-A0FB-AA25F782D7D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3B5200-21D9-4AFC-9300-02AD563EDACC}"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B4F1406-208B-4C5A-A0FB-AA25F782D7D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43B5200-21D9-4AFC-9300-02AD563EDACC}" type="datetimeFigureOut">
              <a:rPr lang="en-US" smtClean="0"/>
              <a:t>9/3/2014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4F1406-208B-4C5A-A0FB-AA25F782D7D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Central Ideas Practice</a:t>
            </a:r>
            <a:endParaRPr lang="en-US" dirty="0"/>
          </a:p>
        </p:txBody>
      </p:sp>
    </p:spTree>
    <p:extLst>
      <p:ext uri="{BB962C8B-B14F-4D97-AF65-F5344CB8AC3E}">
        <p14:creationId xmlns:p14="http://schemas.microsoft.com/office/powerpoint/2010/main" val="3203582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Revise</a:t>
            </a:r>
            <a:endParaRPr lang="en-US" dirty="0"/>
          </a:p>
        </p:txBody>
      </p:sp>
      <p:sp>
        <p:nvSpPr>
          <p:cNvPr id="3" name="Content Placeholder 2"/>
          <p:cNvSpPr>
            <a:spLocks noGrp="1"/>
          </p:cNvSpPr>
          <p:nvPr>
            <p:ph idx="1"/>
          </p:nvPr>
        </p:nvSpPr>
        <p:spPr>
          <a:xfrm>
            <a:off x="457200" y="1371600"/>
            <a:ext cx="8229600" cy="4953000"/>
          </a:xfrm>
        </p:spPr>
        <p:txBody>
          <a:bodyPr>
            <a:normAutofit fontScale="77500" lnSpcReduction="20000"/>
          </a:bodyPr>
          <a:lstStyle/>
          <a:p>
            <a:r>
              <a:rPr lang="en-US" dirty="0" smtClean="0"/>
              <a:t>Over the last two centuries, America’s soldiers have been given several nicknames, among them “yanks,” “grunts,” “doughboys,” and “Johnny </a:t>
            </a:r>
            <a:r>
              <a:rPr lang="en-US" dirty="0" err="1" smtClean="0"/>
              <a:t>Reb</a:t>
            </a:r>
            <a:r>
              <a:rPr lang="en-US" dirty="0" smtClean="0"/>
              <a:t>.” However, none of those nicknames has had the staying power of the nickname “G.I.” Derived from the words “government issue,” the term “G.I.” emerged in World War II and gave birth to its own masculine and feminine forms, “G.I. Joe” and “G.I. Jane.” It was even attached to one of the most famous educational bills in American history, the G.I. Bill. At one point, the military tried to rid itself of the name G.I. claiming that it dehumanized the people to whom it referred. Military manuals and pamphlets began substituting the supposedly more favorable term “service members.” But the public would have none of it. Newspapers, radio, television, and most importantly, World War II veterans themselves clung to the nickname. Particularly for the veterans of World War II, being a G.I. was a badge of honor, and they were not about to give up the name.</a:t>
            </a:r>
          </a:p>
          <a:p>
            <a:r>
              <a:rPr lang="en-US" i="1" dirty="0" smtClean="0"/>
              <a:t>Imprecise Main Idea:</a:t>
            </a:r>
            <a:r>
              <a:rPr lang="en-US" dirty="0" smtClean="0"/>
              <a:t> Throughout the last two centuries, America’s soldiers have been given many different nicknames.</a:t>
            </a:r>
          </a:p>
          <a:p>
            <a:r>
              <a:rPr lang="en-US" i="1" dirty="0" smtClean="0"/>
              <a:t>Revised Main Idea</a:t>
            </a:r>
            <a:r>
              <a:rPr lang="en-US" dirty="0" smtClean="0"/>
              <a:t>: </a:t>
            </a:r>
          </a:p>
          <a:p>
            <a:endParaRPr lang="en-US" dirty="0"/>
          </a:p>
        </p:txBody>
      </p:sp>
    </p:spTree>
    <p:extLst>
      <p:ext uri="{BB962C8B-B14F-4D97-AF65-F5344CB8AC3E}">
        <p14:creationId xmlns:p14="http://schemas.microsoft.com/office/powerpoint/2010/main" val="506973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No nicknames for soldiers of previous generations have earned the popularity of the term GI.</a:t>
            </a:r>
            <a:endParaRPr lang="en-US" dirty="0"/>
          </a:p>
        </p:txBody>
      </p:sp>
    </p:spTree>
    <p:extLst>
      <p:ext uri="{BB962C8B-B14F-4D97-AF65-F5344CB8AC3E}">
        <p14:creationId xmlns:p14="http://schemas.microsoft.com/office/powerpoint/2010/main" val="2927630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Revise</a:t>
            </a:r>
            <a:endParaRPr lang="en-US" dirty="0"/>
          </a:p>
        </p:txBody>
      </p:sp>
      <p:sp>
        <p:nvSpPr>
          <p:cNvPr id="3" name="Content Placeholder 2"/>
          <p:cNvSpPr>
            <a:spLocks noGrp="1"/>
          </p:cNvSpPr>
          <p:nvPr>
            <p:ph idx="1"/>
          </p:nvPr>
        </p:nvSpPr>
        <p:spPr>
          <a:xfrm>
            <a:off x="457200" y="1295400"/>
            <a:ext cx="8229600" cy="5029200"/>
          </a:xfrm>
        </p:spPr>
        <p:txBody>
          <a:bodyPr>
            <a:normAutofit fontScale="85000" lnSpcReduction="20000"/>
          </a:bodyPr>
          <a:lstStyle/>
          <a:p>
            <a:r>
              <a:rPr lang="en-US" dirty="0" smtClean="0"/>
              <a:t>While she lived, the Mexican painter Frida Kahlo was known mainly as the wife of the famed muralist Diego Rivera. Yet in the decades since her death, Kahlo has become hugely famous in her own right and is probably now better known than her husband. In 1990, Kahlo became the first Mexican artist to break the one million mark at an auction. The vivid, self-portraits that Kahlo created in the thirties and forties continue to be widely sought after by collectors willing to pay high prices for her paintings. Although Kahlo is often described as a painter intent on exploring her own personal reality, many of her paintings include references to Mexico’s political and social history. It’s not surprising, then, that in 1985, the Mexican government publicly proclaimed her work a national treasure.</a:t>
            </a:r>
          </a:p>
          <a:p>
            <a:r>
              <a:rPr lang="en-US" i="1" dirty="0" smtClean="0"/>
              <a:t>Imprecise Main Idea:</a:t>
            </a:r>
            <a:r>
              <a:rPr lang="en-US" dirty="0" smtClean="0"/>
              <a:t> Unfortunately, the painter Frida Kahlo spent her life in the shadow of her famous husband, the muralist, Diego Rivera.</a:t>
            </a:r>
          </a:p>
          <a:p>
            <a:r>
              <a:rPr lang="en-US" i="1" dirty="0" smtClean="0"/>
              <a:t>Revised Main Idea</a:t>
            </a:r>
            <a:r>
              <a:rPr lang="en-US" dirty="0" smtClean="0"/>
              <a:t>: </a:t>
            </a:r>
          </a:p>
          <a:p>
            <a:endParaRPr lang="en-US" dirty="0"/>
          </a:p>
        </p:txBody>
      </p:sp>
    </p:spTree>
    <p:extLst>
      <p:ext uri="{BB962C8B-B14F-4D97-AF65-F5344CB8AC3E}">
        <p14:creationId xmlns:p14="http://schemas.microsoft.com/office/powerpoint/2010/main" val="714742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Since her death, Frida Kahlo’s reputation has overtaken her husband’s. </a:t>
            </a:r>
            <a:endParaRPr lang="en-US" dirty="0"/>
          </a:p>
        </p:txBody>
      </p:sp>
    </p:spTree>
    <p:extLst>
      <p:ext uri="{BB962C8B-B14F-4D97-AF65-F5344CB8AC3E}">
        <p14:creationId xmlns:p14="http://schemas.microsoft.com/office/powerpoint/2010/main" val="976344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What is the main idea?</a:t>
            </a:r>
            <a:endParaRPr lang="en-US" dirty="0"/>
          </a:p>
        </p:txBody>
      </p:sp>
      <p:sp>
        <p:nvSpPr>
          <p:cNvPr id="3" name="Content Placeholder 2"/>
          <p:cNvSpPr>
            <a:spLocks noGrp="1"/>
          </p:cNvSpPr>
          <p:nvPr>
            <p:ph idx="1"/>
          </p:nvPr>
        </p:nvSpPr>
        <p:spPr>
          <a:xfrm>
            <a:off x="457200" y="1219200"/>
            <a:ext cx="8229600" cy="5410200"/>
          </a:xfrm>
        </p:spPr>
        <p:txBody>
          <a:bodyPr>
            <a:normAutofit fontScale="77500" lnSpcReduction="20000"/>
          </a:bodyPr>
          <a:lstStyle/>
          <a:p>
            <a:r>
              <a:rPr lang="en-US" dirty="0" smtClean="0"/>
              <a:t>In the 1870s, the Welsh explorer Henry Morton Stanley navigated the Congo river under the sponsorship of King Leopold of Belgium. Wherever he stopped, he made treaties with the African chiefs he encountered. As a result, when Stanley returned to Europe, King Leopold was able to take possession of an area eighty times the size of Belgium. Leopold promptly called the area the Belgium Congo and turned it into his own private goldmine, almost destroying the Congo in the process. Under Leopold’s rule, the Congolese were faced with impossibly high taxes and forced into slave labor. Agents of the Belgian government would give each Congolese family a basket to fill with rubber. If members of the family did not return the basket with the required number of pounds of rubber, their home would be burned to the ground. Anyone who rebelled would be put in prison. Meanwhile, Leopold grew enormously rich, squandering his blood money on yachts, mansions, and mistresses. To keep the Belgian people quiet, he also expended enormous sums on public works. Nevertheless, public opinion against Leopold and his vicious ways grew stronger. Ultimately he was forced to give up his stranglehold on the Congo, but not before millions of people had been imprisoned and thousands had died.</a:t>
            </a:r>
            <a:endParaRPr lang="en-US" dirty="0"/>
          </a:p>
        </p:txBody>
      </p:sp>
    </p:spTree>
    <p:extLst>
      <p:ext uri="{BB962C8B-B14F-4D97-AF65-F5344CB8AC3E}">
        <p14:creationId xmlns:p14="http://schemas.microsoft.com/office/powerpoint/2010/main" val="2334705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King Leopold of Belgium exploited the Congo for personal gain and all but ruined the country.</a:t>
            </a:r>
            <a:endParaRPr lang="en-US" dirty="0"/>
          </a:p>
        </p:txBody>
      </p:sp>
    </p:spTree>
    <p:extLst>
      <p:ext uri="{BB962C8B-B14F-4D97-AF65-F5344CB8AC3E}">
        <p14:creationId xmlns:p14="http://schemas.microsoft.com/office/powerpoint/2010/main" val="856399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What is the main idea?</a:t>
            </a:r>
            <a:endParaRPr lang="en-US" dirty="0"/>
          </a:p>
        </p:txBody>
      </p:sp>
      <p:sp>
        <p:nvSpPr>
          <p:cNvPr id="3" name="Content Placeholder 2"/>
          <p:cNvSpPr>
            <a:spLocks noGrp="1"/>
          </p:cNvSpPr>
          <p:nvPr>
            <p:ph idx="1"/>
          </p:nvPr>
        </p:nvSpPr>
        <p:spPr>
          <a:xfrm>
            <a:off x="457200" y="1295400"/>
            <a:ext cx="8229600" cy="5334000"/>
          </a:xfrm>
        </p:spPr>
        <p:txBody>
          <a:bodyPr>
            <a:normAutofit fontScale="92500" lnSpcReduction="20000"/>
          </a:bodyPr>
          <a:lstStyle/>
          <a:p>
            <a:r>
              <a:rPr lang="en-US" dirty="0" smtClean="0"/>
              <a:t>Computerized axial tomography, also known as the CAT scan, was developed in 1971. In its importance, the development of the CAT scan ranks with Roentgen’s discovery of X-Rays. The word “tomography” comes from the Greek word “</a:t>
            </a:r>
            <a:r>
              <a:rPr lang="en-US" dirty="0" err="1" smtClean="0"/>
              <a:t>tomos</a:t>
            </a:r>
            <a:r>
              <a:rPr lang="en-US" dirty="0" smtClean="0"/>
              <a:t>” meaning section or slice. In effect, the CAT scan allowed doctors to see into the body almost as if layers of it had been sliced away for better viewing. For the first time, it was possible to view soft tissue inside the skull, chest and abdomen without resorting to surgery. Thanks to the CAT scan, radiologists could now distinguish normal from clotted blood. They could also examine the ventricles of the heart without inflicting pain. Prior to the creation of the CAT scan, it had been necessary to pump air into the ventricles of the heart, causing the person undergoing the procedure intense pain.</a:t>
            </a:r>
          </a:p>
          <a:p>
            <a:r>
              <a:rPr lang="en-US" i="1" dirty="0" smtClean="0"/>
              <a:t>Main Idea</a:t>
            </a:r>
            <a:r>
              <a:rPr lang="en-US" dirty="0" smtClean="0"/>
              <a:t>: </a:t>
            </a:r>
          </a:p>
          <a:p>
            <a:endParaRPr lang="en-US" dirty="0"/>
          </a:p>
        </p:txBody>
      </p:sp>
    </p:spTree>
    <p:extLst>
      <p:ext uri="{BB962C8B-B14F-4D97-AF65-F5344CB8AC3E}">
        <p14:creationId xmlns:p14="http://schemas.microsoft.com/office/powerpoint/2010/main" val="3789139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The invention of the CAT scan was as important a discovery as the development of X-Rays.</a:t>
            </a:r>
            <a:endParaRPr lang="en-US" dirty="0"/>
          </a:p>
        </p:txBody>
      </p:sp>
    </p:spTree>
    <p:extLst>
      <p:ext uri="{BB962C8B-B14F-4D97-AF65-F5344CB8AC3E}">
        <p14:creationId xmlns:p14="http://schemas.microsoft.com/office/powerpoint/2010/main" val="188617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fontScale="77500" lnSpcReduction="20000"/>
          </a:bodyPr>
          <a:lstStyle/>
          <a:p>
            <a:r>
              <a:rPr lang="en-US" dirty="0" smtClean="0"/>
              <a:t>A number of recent books with titles like </a:t>
            </a:r>
            <a:r>
              <a:rPr lang="en-US" i="1" dirty="0" smtClean="0"/>
              <a:t>Raising Cain</a:t>
            </a:r>
            <a:r>
              <a:rPr lang="en-US" dirty="0" smtClean="0"/>
              <a:t>, </a:t>
            </a:r>
            <a:r>
              <a:rPr lang="en-US" i="1" dirty="0" smtClean="0"/>
              <a:t>Real Boys</a:t>
            </a:r>
            <a:r>
              <a:rPr lang="en-US" dirty="0" smtClean="0"/>
              <a:t>, and </a:t>
            </a:r>
            <a:r>
              <a:rPr lang="en-US" i="1" dirty="0" smtClean="0"/>
              <a:t>Lost Boys</a:t>
            </a:r>
            <a:r>
              <a:rPr lang="en-US" dirty="0" smtClean="0"/>
              <a:t> all focus on the same issue: Today’s teenaged boys are feeling more anxiety than ever before about their physical appearance. Bombarded by advertising featuring well-muscled, semi-clad young men, teenage boys are experiencing what teenage girls have been coping with for years. They are afraid that they cannot possibly live up to the media’s idealized image of their gender. Young boys below the average in height, weight, or both suffer the most. Often, they are brutally teased by their brawnier peers. Some react to the ridicule by heading for the gym and lifting weights. Yet even those who successfully “bulk up” don’t like feeling that they are considered worthless if they lose their hard-won muscle tone. Others, convinced that no amount of body building can help, often withdraw from social contact with their peers. This is their way of avoiding taunts about their size or shape. Still, they are understandably angry at being badly treated because of their body type. Although school psychologists generally recognize that boys today are having severe body image problems, they are at a loss about what to do to solve those problems.</a:t>
            </a:r>
          </a:p>
          <a:p>
            <a:endParaRPr lang="en-US" dirty="0" smtClean="0"/>
          </a:p>
          <a:p>
            <a:r>
              <a:rPr lang="en-US" dirty="0" smtClean="0"/>
              <a:t>a. More than in previous generations, teenaged boys are getting into body building.</a:t>
            </a:r>
          </a:p>
          <a:p>
            <a:r>
              <a:rPr lang="en-US" dirty="0" smtClean="0"/>
              <a:t>b. Teenaged boys today are showing more anxiety about their physical appearance than did boys of previous generations. </a:t>
            </a:r>
          </a:p>
          <a:p>
            <a:endParaRPr lang="en-US" dirty="0"/>
          </a:p>
        </p:txBody>
      </p:sp>
    </p:spTree>
    <p:extLst>
      <p:ext uri="{BB962C8B-B14F-4D97-AF65-F5344CB8AC3E}">
        <p14:creationId xmlns:p14="http://schemas.microsoft.com/office/powerpoint/2010/main" val="4280874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B</a:t>
            </a:r>
            <a:endParaRPr lang="en-US" dirty="0"/>
          </a:p>
        </p:txBody>
      </p:sp>
    </p:spTree>
    <p:extLst>
      <p:ext uri="{BB962C8B-B14F-4D97-AF65-F5344CB8AC3E}">
        <p14:creationId xmlns:p14="http://schemas.microsoft.com/office/powerpoint/2010/main" val="3567240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fontScale="85000" lnSpcReduction="20000"/>
          </a:bodyPr>
          <a:lstStyle/>
          <a:p>
            <a:r>
              <a:rPr lang="en-US" dirty="0" smtClean="0"/>
              <a:t>In 1997, the U.S. Consumer Products Safety Commission reported that skateboarding injuries were up by 33 percent. Mountain climbing injuries were also up by 20 percent. Similarly, snowboarding injuries showed an increase of thirty-one percent. By all accounts, many Americans are having a love affair with risky sports; as a result, they are injuring themselves in ever greater numbers. One reason for the growing participation in risky, or extreme, sports has been put forth by Dan Cady, a professor of popular culture at California State University. According to Cady, previous generations didn’t need to seek out risk. It was all around them in the form of disease epidemics, economic instability, and global wars. At one time, just managing to stay alive was risky, but that feeling has all but disappeared, at least for members of the privileged classes. To a degree Cady’s theory is confirmed in the words of adventure racer Joy Marr. Marr says that risk has been “minimized” in everyday life, forcing people to seek out challenges in order to prove themselves. (Source: Karl Taro Greenfield. “Life on the Edge.” </a:t>
            </a:r>
            <a:r>
              <a:rPr lang="en-US" i="1" dirty="0" smtClean="0"/>
              <a:t>Time</a:t>
            </a:r>
            <a:r>
              <a:rPr lang="en-US" dirty="0" smtClean="0"/>
              <a:t>. September 6, 1999, p.29).</a:t>
            </a:r>
          </a:p>
          <a:p>
            <a:r>
              <a:rPr lang="en-US" b="1" dirty="0" smtClean="0"/>
              <a:t>Main Idea</a:t>
            </a:r>
            <a:endParaRPr lang="en-US" dirty="0" smtClean="0"/>
          </a:p>
          <a:p>
            <a:r>
              <a:rPr lang="en-US" dirty="0" smtClean="0"/>
              <a:t>a. According to Professor Dan Cady if California State, many Americans yearn for the days when just staying alive was a difficult task.</a:t>
            </a:r>
          </a:p>
          <a:p>
            <a:r>
              <a:rPr lang="en-US" dirty="0" smtClean="0"/>
              <a:t>b. More and more Americans are taking up high-risk sports; as a result, injuries from these sports are increasing.</a:t>
            </a:r>
          </a:p>
          <a:p>
            <a:endParaRPr lang="en-US" dirty="0"/>
          </a:p>
        </p:txBody>
      </p:sp>
    </p:spTree>
    <p:extLst>
      <p:ext uri="{BB962C8B-B14F-4D97-AF65-F5344CB8AC3E}">
        <p14:creationId xmlns:p14="http://schemas.microsoft.com/office/powerpoint/2010/main" val="1063241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Answer</a:t>
            </a:r>
            <a:br>
              <a:rPr lang="en-US" dirty="0" smtClean="0"/>
            </a:br>
            <a:endParaRPr lang="en-US" dirty="0"/>
          </a:p>
        </p:txBody>
      </p:sp>
      <p:sp>
        <p:nvSpPr>
          <p:cNvPr id="3" name="Content Placeholder 2"/>
          <p:cNvSpPr>
            <a:spLocks noGrp="1"/>
          </p:cNvSpPr>
          <p:nvPr>
            <p:ph idx="1"/>
          </p:nvPr>
        </p:nvSpPr>
        <p:spPr/>
        <p:txBody>
          <a:bodyPr/>
          <a:lstStyle/>
          <a:p>
            <a:r>
              <a:rPr lang="en-US" dirty="0" smtClean="0"/>
              <a:t>B</a:t>
            </a:r>
            <a:endParaRPr lang="en-US" dirty="0"/>
          </a:p>
        </p:txBody>
      </p:sp>
    </p:spTree>
    <p:extLst>
      <p:ext uri="{BB962C8B-B14F-4D97-AF65-F5344CB8AC3E}">
        <p14:creationId xmlns:p14="http://schemas.microsoft.com/office/powerpoint/2010/main" val="1504665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Complete the statement at the bottom</a:t>
            </a:r>
            <a:endParaRPr lang="en-US" dirty="0"/>
          </a:p>
        </p:txBody>
      </p:sp>
      <p:sp>
        <p:nvSpPr>
          <p:cNvPr id="3" name="Content Placeholder 2"/>
          <p:cNvSpPr>
            <a:spLocks noGrp="1"/>
          </p:cNvSpPr>
          <p:nvPr>
            <p:ph idx="1"/>
          </p:nvPr>
        </p:nvSpPr>
        <p:spPr>
          <a:xfrm>
            <a:off x="457200" y="1371600"/>
            <a:ext cx="8229600" cy="5486400"/>
          </a:xfrm>
        </p:spPr>
        <p:txBody>
          <a:bodyPr>
            <a:normAutofit fontScale="77500" lnSpcReduction="20000"/>
          </a:bodyPr>
          <a:lstStyle/>
          <a:p>
            <a:r>
              <a:rPr lang="en-US" dirty="0" smtClean="0"/>
              <a:t>In several states across the nation, there has been successful drive to end “social promotion.” In other words, children who do not achieve the required score on a standardized test will no longer be promoted to the next grade. Instead, they will have to repeat the grade they have finished. Yet despite the calls for ending social promotion--many of them from politicians looking for a crowd-pleasing issue--there is little evidence that making children repeat a grade has a positive effect. If anything, research suggests that forcing children to repeat a grade hurts rather than helps their academic performance. In 1989, University of Georgia Professor Thomas Holms surveyed sixty-three studies that compared the performance of kids who had repeated a grade with those who had received a social promotion. Holms found that most of the children who had repeated a grade had a poorer record of academic performance than the children who had been promoted despite poor test scores. A similar study of New York City children in the 1980s revealed that the children who repeated a grade were more likely to drop out upon reaching high school. The call to end social promotion may have a nice ring to it in political speeches. Yet there is little indication that it does students any real good.</a:t>
            </a:r>
          </a:p>
          <a:p>
            <a:r>
              <a:rPr lang="en-US" i="1" dirty="0" smtClean="0"/>
              <a:t>Main Idea</a:t>
            </a:r>
            <a:r>
              <a:rPr lang="en-US" dirty="0" smtClean="0"/>
              <a:t>: Across the country, many states have abolished the policy of “social promotion”</a:t>
            </a:r>
          </a:p>
          <a:p>
            <a:endParaRPr lang="en-US" dirty="0"/>
          </a:p>
        </p:txBody>
      </p:sp>
    </p:spTree>
    <p:extLst>
      <p:ext uri="{BB962C8B-B14F-4D97-AF65-F5344CB8AC3E}">
        <p14:creationId xmlns:p14="http://schemas.microsoft.com/office/powerpoint/2010/main" val="1596981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Across the country, many states have abolished the policy of “social promotion,” even though there is no hard evidence that making children repeat a grade has a positive effect.</a:t>
            </a:r>
            <a:endParaRPr lang="en-US" dirty="0"/>
          </a:p>
        </p:txBody>
      </p:sp>
    </p:spTree>
    <p:extLst>
      <p:ext uri="{BB962C8B-B14F-4D97-AF65-F5344CB8AC3E}">
        <p14:creationId xmlns:p14="http://schemas.microsoft.com/office/powerpoint/2010/main" val="4026295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Complete the statement at the bottom</a:t>
            </a:r>
            <a:endParaRPr lang="en-US" dirty="0"/>
          </a:p>
        </p:txBody>
      </p:sp>
      <p:sp>
        <p:nvSpPr>
          <p:cNvPr id="3" name="Content Placeholder 2"/>
          <p:cNvSpPr>
            <a:spLocks noGrp="1"/>
          </p:cNvSpPr>
          <p:nvPr>
            <p:ph idx="1"/>
          </p:nvPr>
        </p:nvSpPr>
        <p:spPr>
          <a:xfrm>
            <a:off x="457200" y="1935480"/>
            <a:ext cx="8229600" cy="4922520"/>
          </a:xfrm>
        </p:spPr>
        <p:txBody>
          <a:bodyPr>
            <a:normAutofit fontScale="85000" lnSpcReduction="20000"/>
          </a:bodyPr>
          <a:lstStyle/>
          <a:p>
            <a:r>
              <a:rPr lang="en-US" dirty="0" smtClean="0"/>
              <a:t>During World War I, a number of severe shortages alerted the world’s scientists to the need for synthetic, or man-made materials. Thus by 1934, a research team headed by Wallace </a:t>
            </a:r>
            <a:r>
              <a:rPr lang="en-US" dirty="0" err="1" smtClean="0"/>
              <a:t>H.Carothers</a:t>
            </a:r>
            <a:r>
              <a:rPr lang="en-US" dirty="0" smtClean="0"/>
              <a:t> had developed the first synthetic fiber, called nylon. As it turned out, the development of nylon had a surprisingly profound effect on world affairs. True, it’s first use was in fashion, and in 1939, the </a:t>
            </a:r>
            <a:r>
              <a:rPr lang="en-US" dirty="0" err="1" smtClean="0"/>
              <a:t>Dupont</a:t>
            </a:r>
            <a:r>
              <a:rPr lang="en-US" dirty="0" smtClean="0"/>
              <a:t> company began marketing sheer nylon hose for women. Nylons were a spectacular hit and sold off the shelves almost immediately. But they disappeared with the coming of World War II, as nylon became essential to the war effort. It was used in everything from parachutes and ropes, to insulation and coat linings. Sadly Carothers never witnessed the impact of his creation. He committed suicide two years before the first pair of nylons ever went on sale.</a:t>
            </a:r>
          </a:p>
          <a:p>
            <a:r>
              <a:rPr lang="en-US" i="1" dirty="0" smtClean="0"/>
              <a:t>Main Idea</a:t>
            </a:r>
            <a:r>
              <a:rPr lang="en-US" dirty="0" smtClean="0"/>
              <a:t>: In 1934, Wallace H. Carothers developed nylon, the first synthetic fiber</a:t>
            </a:r>
          </a:p>
          <a:p>
            <a:endParaRPr lang="en-US" dirty="0"/>
          </a:p>
        </p:txBody>
      </p:sp>
    </p:spTree>
    <p:extLst>
      <p:ext uri="{BB962C8B-B14F-4D97-AF65-F5344CB8AC3E}">
        <p14:creationId xmlns:p14="http://schemas.microsoft.com/office/powerpoint/2010/main" val="301747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In 1932, Wallace H. Carothers developed nylon, the first synthetic fiber, which had a dramatic effect on world events.</a:t>
            </a:r>
            <a:endParaRPr lang="en-US" dirty="0"/>
          </a:p>
        </p:txBody>
      </p:sp>
    </p:spTree>
    <p:extLst>
      <p:ext uri="{BB962C8B-B14F-4D97-AF65-F5344CB8AC3E}">
        <p14:creationId xmlns:p14="http://schemas.microsoft.com/office/powerpoint/2010/main" val="3797914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197</TotalTime>
  <Words>1937</Words>
  <Application>Microsoft Office PowerPoint</Application>
  <PresentationFormat>On-screen Show (4:3)</PresentationFormat>
  <Paragraphs>44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Central Ideas Practice</vt:lpstr>
      <vt:lpstr>PowerPoint Presentation</vt:lpstr>
      <vt:lpstr>Answer</vt:lpstr>
      <vt:lpstr>PowerPoint Presentation</vt:lpstr>
      <vt:lpstr>Answer </vt:lpstr>
      <vt:lpstr>Complete the statement at the bottom</vt:lpstr>
      <vt:lpstr>Answer</vt:lpstr>
      <vt:lpstr>Complete the statement at the bottom</vt:lpstr>
      <vt:lpstr>Answer</vt:lpstr>
      <vt:lpstr>Revise</vt:lpstr>
      <vt:lpstr>Answer</vt:lpstr>
      <vt:lpstr>Revise</vt:lpstr>
      <vt:lpstr>Answer</vt:lpstr>
      <vt:lpstr>What is the main idea?</vt:lpstr>
      <vt:lpstr>Answer</vt:lpstr>
      <vt:lpstr>What is the main idea?</vt:lpstr>
      <vt:lpstr>Answer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Ideas Practice</dc:title>
  <dc:creator>jzimmerman</dc:creator>
  <cp:lastModifiedBy>jzimmerman</cp:lastModifiedBy>
  <cp:revision>11</cp:revision>
  <dcterms:created xsi:type="dcterms:W3CDTF">2014-09-02T19:23:54Z</dcterms:created>
  <dcterms:modified xsi:type="dcterms:W3CDTF">2014-09-03T14:25:33Z</dcterms:modified>
</cp:coreProperties>
</file>